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57" r:id="rId3"/>
    <p:sldId id="259" r:id="rId4"/>
    <p:sldId id="258" r:id="rId5"/>
    <p:sldId id="260" r:id="rId6"/>
    <p:sldId id="261" r:id="rId7"/>
    <p:sldId id="262" r:id="rId8"/>
    <p:sldId id="263" r:id="rId9"/>
    <p:sldId id="264" r:id="rId10"/>
    <p:sldId id="265" r:id="rId11"/>
    <p:sldId id="269" r:id="rId12"/>
    <p:sldId id="266" r:id="rId13"/>
    <p:sldId id="267" r:id="rId14"/>
    <p:sldId id="268" r:id="rId15"/>
    <p:sldId id="270" r:id="rId16"/>
    <p:sldId id="271" r:id="rId1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1" d="100"/>
          <a:sy n="61" d="100"/>
        </p:scale>
        <p:origin x="88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5B885C7-B9FA-447F-9B6B-DD9BF976C9E5}" type="datetimeFigureOut">
              <a:rPr lang="en-US" smtClean="0"/>
              <a:t>4/16/2025</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1461773-AD83-4E64-860D-1CC173D9C222}" type="slidenum">
              <a:rPr lang="en-US" smtClean="0"/>
              <a:t>‹#›</a:t>
            </a:fld>
            <a:endParaRPr lang="en-US" dirty="0"/>
          </a:p>
        </p:txBody>
      </p:sp>
    </p:spTree>
    <p:extLst>
      <p:ext uri="{BB962C8B-B14F-4D97-AF65-F5344CB8AC3E}">
        <p14:creationId xmlns:p14="http://schemas.microsoft.com/office/powerpoint/2010/main" val="4010261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461773-AD83-4E64-860D-1CC173D9C222}" type="slidenum">
              <a:rPr lang="en-US" smtClean="0"/>
              <a:t>3</a:t>
            </a:fld>
            <a:endParaRPr lang="en-US" dirty="0"/>
          </a:p>
        </p:txBody>
      </p:sp>
    </p:spTree>
    <p:extLst>
      <p:ext uri="{BB962C8B-B14F-4D97-AF65-F5344CB8AC3E}">
        <p14:creationId xmlns:p14="http://schemas.microsoft.com/office/powerpoint/2010/main" val="1510358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most part (food processing)</a:t>
            </a:r>
          </a:p>
        </p:txBody>
      </p:sp>
      <p:sp>
        <p:nvSpPr>
          <p:cNvPr id="4" name="Slide Number Placeholder 3"/>
          <p:cNvSpPr>
            <a:spLocks noGrp="1"/>
          </p:cNvSpPr>
          <p:nvPr>
            <p:ph type="sldNum" sz="quarter" idx="5"/>
          </p:nvPr>
        </p:nvSpPr>
        <p:spPr/>
        <p:txBody>
          <a:bodyPr/>
          <a:lstStyle/>
          <a:p>
            <a:fld id="{C1461773-AD83-4E64-860D-1CC173D9C222}" type="slidenum">
              <a:rPr lang="en-US" smtClean="0"/>
              <a:t>7</a:t>
            </a:fld>
            <a:endParaRPr lang="en-US" dirty="0"/>
          </a:p>
        </p:txBody>
      </p:sp>
    </p:spTree>
    <p:extLst>
      <p:ext uri="{BB962C8B-B14F-4D97-AF65-F5344CB8AC3E}">
        <p14:creationId xmlns:p14="http://schemas.microsoft.com/office/powerpoint/2010/main" val="3230694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15 year capacity and 20% could be gone with 1 industry.</a:t>
            </a:r>
          </a:p>
        </p:txBody>
      </p:sp>
      <p:sp>
        <p:nvSpPr>
          <p:cNvPr id="4" name="Slide Number Placeholder 3"/>
          <p:cNvSpPr>
            <a:spLocks noGrp="1"/>
          </p:cNvSpPr>
          <p:nvPr>
            <p:ph type="sldNum" sz="quarter" idx="5"/>
          </p:nvPr>
        </p:nvSpPr>
        <p:spPr/>
        <p:txBody>
          <a:bodyPr/>
          <a:lstStyle/>
          <a:p>
            <a:fld id="{C1461773-AD83-4E64-860D-1CC173D9C222}" type="slidenum">
              <a:rPr lang="en-US" smtClean="0"/>
              <a:t>9</a:t>
            </a:fld>
            <a:endParaRPr lang="en-US" dirty="0"/>
          </a:p>
        </p:txBody>
      </p:sp>
    </p:spTree>
    <p:extLst>
      <p:ext uri="{BB962C8B-B14F-4D97-AF65-F5344CB8AC3E}">
        <p14:creationId xmlns:p14="http://schemas.microsoft.com/office/powerpoint/2010/main" val="3952480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 million for 1MDG of flow.</a:t>
            </a:r>
          </a:p>
        </p:txBody>
      </p:sp>
      <p:sp>
        <p:nvSpPr>
          <p:cNvPr id="4" name="Slide Number Placeholder 3"/>
          <p:cNvSpPr>
            <a:spLocks noGrp="1"/>
          </p:cNvSpPr>
          <p:nvPr>
            <p:ph type="sldNum" sz="quarter" idx="5"/>
          </p:nvPr>
        </p:nvSpPr>
        <p:spPr/>
        <p:txBody>
          <a:bodyPr/>
          <a:lstStyle/>
          <a:p>
            <a:fld id="{C1461773-AD83-4E64-860D-1CC173D9C222}" type="slidenum">
              <a:rPr lang="en-US" smtClean="0"/>
              <a:t>11</a:t>
            </a:fld>
            <a:endParaRPr lang="en-US" dirty="0"/>
          </a:p>
        </p:txBody>
      </p:sp>
    </p:spTree>
    <p:extLst>
      <p:ext uri="{BB962C8B-B14F-4D97-AF65-F5344CB8AC3E}">
        <p14:creationId xmlns:p14="http://schemas.microsoft.com/office/powerpoint/2010/main" val="21464014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thing you need to do is stress how important wastewater is and get involved as early as you can.  You have to educate your administrators and possibly even outside organizations on what your facility can handle and what are the costs and </a:t>
            </a:r>
            <a:r>
              <a:rPr lang="en-US" b="1" dirty="0"/>
              <a:t>RISK</a:t>
            </a:r>
            <a:r>
              <a:rPr lang="en-US" dirty="0"/>
              <a:t>.</a:t>
            </a:r>
          </a:p>
        </p:txBody>
      </p:sp>
      <p:sp>
        <p:nvSpPr>
          <p:cNvPr id="4" name="Slide Number Placeholder 3"/>
          <p:cNvSpPr>
            <a:spLocks noGrp="1"/>
          </p:cNvSpPr>
          <p:nvPr>
            <p:ph type="sldNum" sz="quarter" idx="5"/>
          </p:nvPr>
        </p:nvSpPr>
        <p:spPr/>
        <p:txBody>
          <a:bodyPr/>
          <a:lstStyle/>
          <a:p>
            <a:fld id="{C1461773-AD83-4E64-860D-1CC173D9C222}" type="slidenum">
              <a:rPr lang="en-US" smtClean="0"/>
              <a:t>13</a:t>
            </a:fld>
            <a:endParaRPr lang="en-US" dirty="0"/>
          </a:p>
        </p:txBody>
      </p:sp>
    </p:spTree>
    <p:extLst>
      <p:ext uri="{BB962C8B-B14F-4D97-AF65-F5344CB8AC3E}">
        <p14:creationId xmlns:p14="http://schemas.microsoft.com/office/powerpoint/2010/main" val="9861416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13E68DB-D7F3-4262-96EA-B478D9BB9CC3}" type="datetimeFigureOut">
              <a:rPr lang="en-US" smtClean="0"/>
              <a:t>4/16/2025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F0C8735-D6A4-4015-9C68-CB8216E394F5}" type="slidenum">
              <a:rPr lang="en-US" smtClean="0"/>
              <a:t>‹#›</a:t>
            </a:fld>
            <a:endParaRPr lang="en-US" dirty="0"/>
          </a:p>
        </p:txBody>
      </p:sp>
    </p:spTree>
    <p:extLst>
      <p:ext uri="{BB962C8B-B14F-4D97-AF65-F5344CB8AC3E}">
        <p14:creationId xmlns:p14="http://schemas.microsoft.com/office/powerpoint/2010/main" val="1763435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3E68DB-D7F3-4262-96EA-B478D9BB9CC3}" type="datetimeFigureOut">
              <a:rPr lang="en-US" smtClean="0"/>
              <a:t>4/16/2025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F0C8735-D6A4-4015-9C68-CB8216E394F5}" type="slidenum">
              <a:rPr lang="en-US" smtClean="0"/>
              <a:t>‹#›</a:t>
            </a:fld>
            <a:endParaRPr lang="en-US" dirty="0"/>
          </a:p>
        </p:txBody>
      </p:sp>
    </p:spTree>
    <p:extLst>
      <p:ext uri="{BB962C8B-B14F-4D97-AF65-F5344CB8AC3E}">
        <p14:creationId xmlns:p14="http://schemas.microsoft.com/office/powerpoint/2010/main" val="2754800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13E68DB-D7F3-4262-96EA-B478D9BB9CC3}" type="datetimeFigureOut">
              <a:rPr lang="en-US" smtClean="0"/>
              <a:t>4/16/2025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F0C8735-D6A4-4015-9C68-CB8216E394F5}" type="slidenum">
              <a:rPr lang="en-US" smtClean="0"/>
              <a:t>‹#›</a:t>
            </a:fld>
            <a:endParaRPr lang="en-US" dirty="0"/>
          </a:p>
        </p:txBody>
      </p:sp>
    </p:spTree>
    <p:extLst>
      <p:ext uri="{BB962C8B-B14F-4D97-AF65-F5344CB8AC3E}">
        <p14:creationId xmlns:p14="http://schemas.microsoft.com/office/powerpoint/2010/main" val="5142743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13E68DB-D7F3-4262-96EA-B478D9BB9CC3}" type="datetimeFigureOut">
              <a:rPr lang="en-US" smtClean="0"/>
              <a:t>4/16/2025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F0C8735-D6A4-4015-9C68-CB8216E394F5}" type="slidenum">
              <a:rPr lang="en-US" smtClean="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985055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3E68DB-D7F3-4262-96EA-B478D9BB9CC3}" type="datetimeFigureOut">
              <a:rPr lang="en-US" smtClean="0"/>
              <a:t>4/16/2025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F0C8735-D6A4-4015-9C68-CB8216E394F5}" type="slidenum">
              <a:rPr lang="en-US" smtClean="0"/>
              <a:t>‹#›</a:t>
            </a:fld>
            <a:endParaRPr lang="en-US" dirty="0"/>
          </a:p>
        </p:txBody>
      </p:sp>
    </p:spTree>
    <p:extLst>
      <p:ext uri="{BB962C8B-B14F-4D97-AF65-F5344CB8AC3E}">
        <p14:creationId xmlns:p14="http://schemas.microsoft.com/office/powerpoint/2010/main" val="8140008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13E68DB-D7F3-4262-96EA-B478D9BB9CC3}" type="datetimeFigureOut">
              <a:rPr lang="en-US" smtClean="0"/>
              <a:t>4/16/2025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F0C8735-D6A4-4015-9C68-CB8216E394F5}" type="slidenum">
              <a:rPr lang="en-US" smtClean="0"/>
              <a:t>‹#›</a:t>
            </a:fld>
            <a:endParaRPr lang="en-US" dirty="0"/>
          </a:p>
        </p:txBody>
      </p:sp>
    </p:spTree>
    <p:extLst>
      <p:ext uri="{BB962C8B-B14F-4D97-AF65-F5344CB8AC3E}">
        <p14:creationId xmlns:p14="http://schemas.microsoft.com/office/powerpoint/2010/main" val="24652083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13E68DB-D7F3-4262-96EA-B478D9BB9CC3}" type="datetimeFigureOut">
              <a:rPr lang="en-US" smtClean="0"/>
              <a:t>4/16/2025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F0C8735-D6A4-4015-9C68-CB8216E394F5}" type="slidenum">
              <a:rPr lang="en-US" smtClean="0"/>
              <a:t>‹#›</a:t>
            </a:fld>
            <a:endParaRPr lang="en-US" dirty="0"/>
          </a:p>
        </p:txBody>
      </p:sp>
    </p:spTree>
    <p:extLst>
      <p:ext uri="{BB962C8B-B14F-4D97-AF65-F5344CB8AC3E}">
        <p14:creationId xmlns:p14="http://schemas.microsoft.com/office/powerpoint/2010/main" val="35982848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3E68DB-D7F3-4262-96EA-B478D9BB9CC3}" type="datetimeFigureOut">
              <a:rPr lang="en-US" smtClean="0"/>
              <a:t>4/16/2025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F0C8735-D6A4-4015-9C68-CB8216E394F5}" type="slidenum">
              <a:rPr lang="en-US" smtClean="0"/>
              <a:t>‹#›</a:t>
            </a:fld>
            <a:endParaRPr lang="en-US" dirty="0"/>
          </a:p>
        </p:txBody>
      </p:sp>
    </p:spTree>
    <p:extLst>
      <p:ext uri="{BB962C8B-B14F-4D97-AF65-F5344CB8AC3E}">
        <p14:creationId xmlns:p14="http://schemas.microsoft.com/office/powerpoint/2010/main" val="5616903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3E68DB-D7F3-4262-96EA-B478D9BB9CC3}" type="datetimeFigureOut">
              <a:rPr lang="en-US" smtClean="0"/>
              <a:t>4/16/2025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F0C8735-D6A4-4015-9C68-CB8216E394F5}" type="slidenum">
              <a:rPr lang="en-US" smtClean="0"/>
              <a:t>‹#›</a:t>
            </a:fld>
            <a:endParaRPr lang="en-US" dirty="0"/>
          </a:p>
        </p:txBody>
      </p:sp>
    </p:spTree>
    <p:extLst>
      <p:ext uri="{BB962C8B-B14F-4D97-AF65-F5344CB8AC3E}">
        <p14:creationId xmlns:p14="http://schemas.microsoft.com/office/powerpoint/2010/main" val="2548976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813E68DB-D7F3-4262-96EA-B478D9BB9CC3}" type="datetimeFigureOut">
              <a:rPr lang="en-US" smtClean="0"/>
              <a:t>4/16/2025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F0C8735-D6A4-4015-9C68-CB8216E394F5}" type="slidenum">
              <a:rPr lang="en-US" smtClean="0"/>
              <a:t>‹#›</a:t>
            </a:fld>
            <a:endParaRPr lang="en-US" dirty="0"/>
          </a:p>
        </p:txBody>
      </p:sp>
    </p:spTree>
    <p:extLst>
      <p:ext uri="{BB962C8B-B14F-4D97-AF65-F5344CB8AC3E}">
        <p14:creationId xmlns:p14="http://schemas.microsoft.com/office/powerpoint/2010/main" val="315325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3E68DB-D7F3-4262-96EA-B478D9BB9CC3}" type="datetimeFigureOut">
              <a:rPr lang="en-US" smtClean="0"/>
              <a:t>4/16/2025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F0C8735-D6A4-4015-9C68-CB8216E394F5}" type="slidenum">
              <a:rPr lang="en-US" smtClean="0"/>
              <a:t>‹#›</a:t>
            </a:fld>
            <a:endParaRPr lang="en-US" dirty="0"/>
          </a:p>
        </p:txBody>
      </p:sp>
    </p:spTree>
    <p:extLst>
      <p:ext uri="{BB962C8B-B14F-4D97-AF65-F5344CB8AC3E}">
        <p14:creationId xmlns:p14="http://schemas.microsoft.com/office/powerpoint/2010/main" val="2855294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13E68DB-D7F3-4262-96EA-B478D9BB9CC3}" type="datetimeFigureOut">
              <a:rPr lang="en-US" smtClean="0"/>
              <a:t>4/16/2025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F0C8735-D6A4-4015-9C68-CB8216E394F5}" type="slidenum">
              <a:rPr lang="en-US" smtClean="0"/>
              <a:t>‹#›</a:t>
            </a:fld>
            <a:endParaRPr lang="en-US" dirty="0"/>
          </a:p>
        </p:txBody>
      </p:sp>
    </p:spTree>
    <p:extLst>
      <p:ext uri="{BB962C8B-B14F-4D97-AF65-F5344CB8AC3E}">
        <p14:creationId xmlns:p14="http://schemas.microsoft.com/office/powerpoint/2010/main" val="4031756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13E68DB-D7F3-4262-96EA-B478D9BB9CC3}" type="datetimeFigureOut">
              <a:rPr lang="en-US" smtClean="0"/>
              <a:t>4/16/2025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F0C8735-D6A4-4015-9C68-CB8216E394F5}" type="slidenum">
              <a:rPr lang="en-US" smtClean="0"/>
              <a:t>‹#›</a:t>
            </a:fld>
            <a:endParaRPr lang="en-US" dirty="0"/>
          </a:p>
        </p:txBody>
      </p:sp>
    </p:spTree>
    <p:extLst>
      <p:ext uri="{BB962C8B-B14F-4D97-AF65-F5344CB8AC3E}">
        <p14:creationId xmlns:p14="http://schemas.microsoft.com/office/powerpoint/2010/main" val="3380088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813E68DB-D7F3-4262-96EA-B478D9BB9CC3}" type="datetimeFigureOut">
              <a:rPr lang="en-US" smtClean="0"/>
              <a:t>4/16/2025</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5F0C8735-D6A4-4015-9C68-CB8216E394F5}" type="slidenum">
              <a:rPr lang="en-US" smtClean="0"/>
              <a:t>‹#›</a:t>
            </a:fld>
            <a:endParaRPr lang="en-US" dirty="0"/>
          </a:p>
        </p:txBody>
      </p:sp>
    </p:spTree>
    <p:extLst>
      <p:ext uri="{BB962C8B-B14F-4D97-AF65-F5344CB8AC3E}">
        <p14:creationId xmlns:p14="http://schemas.microsoft.com/office/powerpoint/2010/main" val="2389045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13E68DB-D7F3-4262-96EA-B478D9BB9CC3}" type="datetimeFigureOut">
              <a:rPr lang="en-US" smtClean="0"/>
              <a:t>4/16/2025</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5F0C8735-D6A4-4015-9C68-CB8216E394F5}" type="slidenum">
              <a:rPr lang="en-US" smtClean="0"/>
              <a:t>‹#›</a:t>
            </a:fld>
            <a:endParaRPr lang="en-US" dirty="0"/>
          </a:p>
        </p:txBody>
      </p:sp>
    </p:spTree>
    <p:extLst>
      <p:ext uri="{BB962C8B-B14F-4D97-AF65-F5344CB8AC3E}">
        <p14:creationId xmlns:p14="http://schemas.microsoft.com/office/powerpoint/2010/main" val="3004236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813E68DB-D7F3-4262-96EA-B478D9BB9CC3}" type="datetimeFigureOut">
              <a:rPr lang="en-US" smtClean="0"/>
              <a:t>4/16/2025</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5F0C8735-D6A4-4015-9C68-CB8216E394F5}" type="slidenum">
              <a:rPr lang="en-US" smtClean="0"/>
              <a:t>‹#›</a:t>
            </a:fld>
            <a:endParaRPr lang="en-US" dirty="0"/>
          </a:p>
        </p:txBody>
      </p:sp>
    </p:spTree>
    <p:extLst>
      <p:ext uri="{BB962C8B-B14F-4D97-AF65-F5344CB8AC3E}">
        <p14:creationId xmlns:p14="http://schemas.microsoft.com/office/powerpoint/2010/main" val="829502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3E68DB-D7F3-4262-96EA-B478D9BB9CC3}" type="datetimeFigureOut">
              <a:rPr lang="en-US" smtClean="0"/>
              <a:t>4/16/2025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F0C8735-D6A4-4015-9C68-CB8216E394F5}" type="slidenum">
              <a:rPr lang="en-US" smtClean="0"/>
              <a:t>‹#›</a:t>
            </a:fld>
            <a:endParaRPr lang="en-US" dirty="0"/>
          </a:p>
        </p:txBody>
      </p:sp>
    </p:spTree>
    <p:extLst>
      <p:ext uri="{BB962C8B-B14F-4D97-AF65-F5344CB8AC3E}">
        <p14:creationId xmlns:p14="http://schemas.microsoft.com/office/powerpoint/2010/main" val="2277856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13E68DB-D7F3-4262-96EA-B478D9BB9CC3}" type="datetimeFigureOut">
              <a:rPr lang="en-US" smtClean="0"/>
              <a:t>4/16/2025</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5F0C8735-D6A4-4015-9C68-CB8216E394F5}" type="slidenum">
              <a:rPr lang="en-US" smtClean="0"/>
              <a:t>‹#›</a:t>
            </a:fld>
            <a:endParaRPr lang="en-US" dirty="0"/>
          </a:p>
        </p:txBody>
      </p:sp>
    </p:spTree>
    <p:extLst>
      <p:ext uri="{BB962C8B-B14F-4D97-AF65-F5344CB8AC3E}">
        <p14:creationId xmlns:p14="http://schemas.microsoft.com/office/powerpoint/2010/main" val="19938083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4.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02CF1-C04A-F893-7E87-1BEA498CA239}"/>
              </a:ext>
            </a:extLst>
          </p:cNvPr>
          <p:cNvSpPr>
            <a:spLocks noGrp="1"/>
          </p:cNvSpPr>
          <p:nvPr>
            <p:ph type="ctrTitle"/>
          </p:nvPr>
        </p:nvSpPr>
        <p:spPr>
          <a:xfrm>
            <a:off x="733531" y="1698172"/>
            <a:ext cx="10299559" cy="1507252"/>
          </a:xfrm>
        </p:spPr>
        <p:txBody>
          <a:bodyPr>
            <a:normAutofit/>
          </a:bodyPr>
          <a:lstStyle/>
          <a:p>
            <a:r>
              <a:rPr lang="en-US" sz="4200" dirty="0">
                <a:effectLst/>
                <a:latin typeface="Aptos" panose="020B0004020202020204" pitchFamily="34" charset="0"/>
                <a:ea typeface="Aptos" panose="020B0004020202020204" pitchFamily="34" charset="0"/>
                <a:cs typeface="Calibri" panose="020F0502020204030204" pitchFamily="34" charset="0"/>
              </a:rPr>
              <a:t>Navigating the challenges of integrating new industrial dischargers into your POTW</a:t>
            </a:r>
            <a:endParaRPr lang="en-US" sz="4200" dirty="0"/>
          </a:p>
        </p:txBody>
      </p:sp>
      <p:sp>
        <p:nvSpPr>
          <p:cNvPr id="3" name="Subtitle 2">
            <a:extLst>
              <a:ext uri="{FF2B5EF4-FFF2-40B4-BE49-F238E27FC236}">
                <a16:creationId xmlns:a16="http://schemas.microsoft.com/office/drawing/2014/main" id="{B37F5861-5654-84DA-106C-C76786851BF2}"/>
              </a:ext>
            </a:extLst>
          </p:cNvPr>
          <p:cNvSpPr>
            <a:spLocks noGrp="1"/>
          </p:cNvSpPr>
          <p:nvPr>
            <p:ph type="subTitle" idx="1"/>
          </p:nvPr>
        </p:nvSpPr>
        <p:spPr>
          <a:xfrm>
            <a:off x="2742594" y="5631490"/>
            <a:ext cx="8825658" cy="861420"/>
          </a:xfrm>
        </p:spPr>
        <p:txBody>
          <a:bodyPr/>
          <a:lstStyle/>
          <a:p>
            <a:pPr algn="r"/>
            <a:r>
              <a:rPr lang="en-US" dirty="0"/>
              <a:t>Jesse Neyens</a:t>
            </a:r>
          </a:p>
          <a:p>
            <a:pPr algn="r"/>
            <a:r>
              <a:rPr lang="en-US" dirty="0"/>
              <a:t>Regulatory Compliance Manager</a:t>
            </a:r>
          </a:p>
        </p:txBody>
      </p:sp>
    </p:spTree>
    <p:extLst>
      <p:ext uri="{BB962C8B-B14F-4D97-AF65-F5344CB8AC3E}">
        <p14:creationId xmlns:p14="http://schemas.microsoft.com/office/powerpoint/2010/main" val="2657986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1C52A-696A-8101-6C15-AD182A95E550}"/>
              </a:ext>
            </a:extLst>
          </p:cNvPr>
          <p:cNvSpPr>
            <a:spLocks noGrp="1"/>
          </p:cNvSpPr>
          <p:nvPr>
            <p:ph type="title"/>
          </p:nvPr>
        </p:nvSpPr>
        <p:spPr/>
        <p:txBody>
          <a:bodyPr/>
          <a:lstStyle/>
          <a:p>
            <a:r>
              <a:rPr lang="en-US" sz="3800" dirty="0"/>
              <a:t>Cont….</a:t>
            </a:r>
          </a:p>
        </p:txBody>
      </p:sp>
      <p:sp>
        <p:nvSpPr>
          <p:cNvPr id="3" name="Content Placeholder 2">
            <a:extLst>
              <a:ext uri="{FF2B5EF4-FFF2-40B4-BE49-F238E27FC236}">
                <a16:creationId xmlns:a16="http://schemas.microsoft.com/office/drawing/2014/main" id="{00BED984-8430-9F91-F37D-04B3F7264C54}"/>
              </a:ext>
            </a:extLst>
          </p:cNvPr>
          <p:cNvSpPr>
            <a:spLocks noGrp="1"/>
          </p:cNvSpPr>
          <p:nvPr>
            <p:ph sz="half" idx="1"/>
          </p:nvPr>
        </p:nvSpPr>
        <p:spPr>
          <a:xfrm>
            <a:off x="1103312" y="2060575"/>
            <a:ext cx="4835264" cy="4195763"/>
          </a:xfrm>
        </p:spPr>
        <p:txBody>
          <a:bodyPr>
            <a:normAutofit/>
          </a:bodyPr>
          <a:lstStyle/>
          <a:p>
            <a:r>
              <a:rPr lang="en-US" sz="2200" dirty="0">
                <a:latin typeface="Google Sans"/>
              </a:rPr>
              <a:t>Educate your decisionmakers</a:t>
            </a:r>
          </a:p>
          <a:p>
            <a:r>
              <a:rPr lang="en-US" sz="2200" dirty="0">
                <a:latin typeface="Google Sans"/>
              </a:rPr>
              <a:t>Educate the Economic Development people</a:t>
            </a:r>
          </a:p>
          <a:p>
            <a:r>
              <a:rPr lang="en-US" sz="2200" b="1" dirty="0">
                <a:latin typeface="Google Sans"/>
              </a:rPr>
              <a:t>Beg to get involved</a:t>
            </a:r>
          </a:p>
          <a:p>
            <a:pPr lvl="1"/>
            <a:r>
              <a:rPr lang="en-US" sz="2200" dirty="0">
                <a:latin typeface="Google Sans"/>
              </a:rPr>
              <a:t>Just because you have capacity doesn’t mean you can handle the wastewater.</a:t>
            </a:r>
          </a:p>
        </p:txBody>
      </p:sp>
      <p:pic>
        <p:nvPicPr>
          <p:cNvPr id="8194" name="Picture 2" descr="Pre-installed Windows 10 apps begging ...">
            <a:extLst>
              <a:ext uri="{FF2B5EF4-FFF2-40B4-BE49-F238E27FC236}">
                <a16:creationId xmlns:a16="http://schemas.microsoft.com/office/drawing/2014/main" id="{09280247-8775-FD68-2191-A1A7DA435C84}"/>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324600" y="2190750"/>
            <a:ext cx="4680234" cy="2620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63229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0BFB8-580F-D1E2-9FFA-E9BF776433AF}"/>
              </a:ext>
            </a:extLst>
          </p:cNvPr>
          <p:cNvSpPr>
            <a:spLocks noGrp="1"/>
          </p:cNvSpPr>
          <p:nvPr>
            <p:ph type="title"/>
          </p:nvPr>
        </p:nvSpPr>
        <p:spPr/>
        <p:txBody>
          <a:bodyPr/>
          <a:lstStyle/>
          <a:p>
            <a:r>
              <a:rPr lang="en-US" sz="3800" dirty="0"/>
              <a:t>Administration Education</a:t>
            </a:r>
          </a:p>
        </p:txBody>
      </p:sp>
      <p:sp>
        <p:nvSpPr>
          <p:cNvPr id="3" name="Content Placeholder 2">
            <a:extLst>
              <a:ext uri="{FF2B5EF4-FFF2-40B4-BE49-F238E27FC236}">
                <a16:creationId xmlns:a16="http://schemas.microsoft.com/office/drawing/2014/main" id="{2CA8B894-39DC-D10D-58FE-59AD1B0A44F2}"/>
              </a:ext>
            </a:extLst>
          </p:cNvPr>
          <p:cNvSpPr>
            <a:spLocks noGrp="1"/>
          </p:cNvSpPr>
          <p:nvPr>
            <p:ph sz="half" idx="1"/>
          </p:nvPr>
        </p:nvSpPr>
        <p:spPr>
          <a:xfrm>
            <a:off x="838201" y="1853248"/>
            <a:ext cx="5532454" cy="4195763"/>
          </a:xfrm>
        </p:spPr>
        <p:txBody>
          <a:bodyPr>
            <a:noAutofit/>
          </a:bodyPr>
          <a:lstStyle/>
          <a:p>
            <a:pPr marL="0" indent="0">
              <a:buNone/>
            </a:pPr>
            <a:r>
              <a:rPr lang="en-US" sz="2200" dirty="0">
                <a:latin typeface="Google Sans"/>
              </a:rPr>
              <a:t>Look at how this impacts the Wastewater Treatment Facilities Financials (not just how much money they will pay in user fees)</a:t>
            </a:r>
          </a:p>
          <a:p>
            <a:pPr lvl="1"/>
            <a:r>
              <a:rPr lang="en-US" sz="2200" dirty="0">
                <a:latin typeface="Google Sans"/>
              </a:rPr>
              <a:t>Expansion</a:t>
            </a:r>
          </a:p>
          <a:p>
            <a:pPr lvl="1"/>
            <a:r>
              <a:rPr lang="en-US" sz="2200" dirty="0">
                <a:latin typeface="Google Sans"/>
              </a:rPr>
              <a:t>Value of Capacity</a:t>
            </a:r>
          </a:p>
          <a:p>
            <a:pPr lvl="1"/>
            <a:r>
              <a:rPr lang="en-US" sz="2200" dirty="0">
                <a:latin typeface="Google Sans"/>
              </a:rPr>
              <a:t>Cost to Customers</a:t>
            </a:r>
          </a:p>
          <a:p>
            <a:pPr lvl="1"/>
            <a:r>
              <a:rPr lang="en-US" sz="2200" dirty="0">
                <a:latin typeface="Google Sans"/>
              </a:rPr>
              <a:t>Collection System Problems</a:t>
            </a:r>
          </a:p>
          <a:p>
            <a:pPr marL="457200" lvl="1" indent="0">
              <a:buNone/>
            </a:pPr>
            <a:endParaRPr lang="en-US" sz="2200" dirty="0">
              <a:latin typeface="Google Sans"/>
            </a:endParaRPr>
          </a:p>
          <a:p>
            <a:pPr marL="457200" lvl="1" indent="0">
              <a:buNone/>
            </a:pPr>
            <a:r>
              <a:rPr lang="en-US" sz="2200" u="sng" dirty="0">
                <a:latin typeface="Google Sans"/>
              </a:rPr>
              <a:t>We did not build additional industrial capacity into our Master Plan</a:t>
            </a:r>
          </a:p>
        </p:txBody>
      </p:sp>
      <p:pic>
        <p:nvPicPr>
          <p:cNvPr id="6" name="Content Placeholder 5" descr="Room with laptops and chairs">
            <a:extLst>
              <a:ext uri="{FF2B5EF4-FFF2-40B4-BE49-F238E27FC236}">
                <a16:creationId xmlns:a16="http://schemas.microsoft.com/office/drawing/2014/main" id="{93410C03-F760-8DA2-E2BB-E32C74EF4CC2}"/>
              </a:ext>
            </a:extLst>
          </p:cNvPr>
          <p:cNvPicPr>
            <a:picLocks noGrp="1" noChangeAspect="1"/>
          </p:cNvPicPr>
          <p:nvPr>
            <p:ph sz="half" idx="2"/>
          </p:nvPr>
        </p:nvPicPr>
        <p:blipFill>
          <a:blip r:embed="rId3">
            <a:extLst>
              <a:ext uri="{96DAC541-7B7A-43D3-8B79-37D633B846F1}">
                <asvg:svgBlip xmlns:asvg="http://schemas.microsoft.com/office/drawing/2016/SVG/main" r:embed="rId4"/>
              </a:ext>
            </a:extLst>
          </a:blip>
          <a:stretch>
            <a:fillRect/>
          </a:stretch>
        </p:blipFill>
        <p:spPr>
          <a:xfrm>
            <a:off x="6172200" y="1943100"/>
            <a:ext cx="5181600" cy="3515519"/>
          </a:xfrm>
        </p:spPr>
      </p:pic>
    </p:spTree>
    <p:extLst>
      <p:ext uri="{BB962C8B-B14F-4D97-AF65-F5344CB8AC3E}">
        <p14:creationId xmlns:p14="http://schemas.microsoft.com/office/powerpoint/2010/main" val="2386336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F9E4F2-CBB1-186F-4616-EA36DF4FBBE3}"/>
              </a:ext>
            </a:extLst>
          </p:cNvPr>
          <p:cNvSpPr>
            <a:spLocks noGrp="1"/>
          </p:cNvSpPr>
          <p:nvPr>
            <p:ph type="title"/>
          </p:nvPr>
        </p:nvSpPr>
        <p:spPr/>
        <p:txBody>
          <a:bodyPr/>
          <a:lstStyle/>
          <a:p>
            <a:r>
              <a:rPr lang="en-US" sz="3800" dirty="0"/>
              <a:t>Industries</a:t>
            </a:r>
          </a:p>
        </p:txBody>
      </p:sp>
      <p:sp>
        <p:nvSpPr>
          <p:cNvPr id="6" name="Content Placeholder 5">
            <a:extLst>
              <a:ext uri="{FF2B5EF4-FFF2-40B4-BE49-F238E27FC236}">
                <a16:creationId xmlns:a16="http://schemas.microsoft.com/office/drawing/2014/main" id="{8A2F58EA-9F03-7947-7F73-CEDF11EE18E8}"/>
              </a:ext>
            </a:extLst>
          </p:cNvPr>
          <p:cNvSpPr>
            <a:spLocks noGrp="1"/>
          </p:cNvSpPr>
          <p:nvPr>
            <p:ph sz="half" idx="1"/>
          </p:nvPr>
        </p:nvSpPr>
        <p:spPr>
          <a:xfrm>
            <a:off x="823511" y="2209519"/>
            <a:ext cx="4524961" cy="4195763"/>
          </a:xfrm>
        </p:spPr>
        <p:txBody>
          <a:bodyPr>
            <a:normAutofit/>
          </a:bodyPr>
          <a:lstStyle/>
          <a:p>
            <a:r>
              <a:rPr lang="en-US" sz="2400" dirty="0">
                <a:latin typeface="Google Sans"/>
              </a:rPr>
              <a:t>They never want to treat their own wastewater</a:t>
            </a:r>
          </a:p>
          <a:p>
            <a:r>
              <a:rPr lang="en-US" sz="2400" dirty="0">
                <a:latin typeface="Google Sans"/>
              </a:rPr>
              <a:t>They want to get the best deal possible</a:t>
            </a:r>
          </a:p>
          <a:p>
            <a:r>
              <a:rPr lang="en-US" sz="2400" dirty="0">
                <a:latin typeface="Google Sans"/>
              </a:rPr>
              <a:t>They want to give you as little information possible to make a decision on their wastewater discharge.  They will hold you to it!  </a:t>
            </a:r>
          </a:p>
          <a:p>
            <a:endParaRPr lang="en-US" dirty="0"/>
          </a:p>
        </p:txBody>
      </p:sp>
      <p:sp>
        <p:nvSpPr>
          <p:cNvPr id="7" name="Content Placeholder 6">
            <a:extLst>
              <a:ext uri="{FF2B5EF4-FFF2-40B4-BE49-F238E27FC236}">
                <a16:creationId xmlns:a16="http://schemas.microsoft.com/office/drawing/2014/main" id="{96F20BB0-EEEA-FBCD-D951-855A1F329660}"/>
              </a:ext>
            </a:extLst>
          </p:cNvPr>
          <p:cNvSpPr>
            <a:spLocks noGrp="1"/>
          </p:cNvSpPr>
          <p:nvPr>
            <p:ph sz="half" idx="2"/>
          </p:nvPr>
        </p:nvSpPr>
        <p:spPr>
          <a:xfrm>
            <a:off x="5704735" y="1684303"/>
            <a:ext cx="4524961" cy="4200245"/>
          </a:xfrm>
        </p:spPr>
        <p:txBody>
          <a:bodyPr>
            <a:noAutofit/>
          </a:bodyPr>
          <a:lstStyle/>
          <a:p>
            <a:pPr marL="0" indent="0">
              <a:buNone/>
            </a:pPr>
            <a:r>
              <a:rPr lang="en-US" sz="2200" dirty="0">
                <a:latin typeface="Google Sans"/>
              </a:rPr>
              <a:t>You have to ask for the details</a:t>
            </a:r>
          </a:p>
          <a:p>
            <a:pPr lvl="1"/>
            <a:r>
              <a:rPr lang="en-US" sz="2200" dirty="0">
                <a:latin typeface="Google Sans"/>
              </a:rPr>
              <a:t>Flows – Max, Minimum, Average, Continuous, Batch.</a:t>
            </a:r>
          </a:p>
          <a:p>
            <a:pPr lvl="1"/>
            <a:r>
              <a:rPr lang="en-US" sz="2200" dirty="0">
                <a:latin typeface="Google Sans"/>
              </a:rPr>
              <a:t>Loadings- What is their process? What are the expected concentrations of pollutants in their wastewater.  Be Specific!</a:t>
            </a:r>
          </a:p>
          <a:p>
            <a:pPr lvl="1"/>
            <a:r>
              <a:rPr lang="en-US" sz="2200" dirty="0">
                <a:latin typeface="Google Sans"/>
              </a:rPr>
              <a:t>Treatment – are they providing any, what is it.</a:t>
            </a:r>
          </a:p>
          <a:p>
            <a:pPr lvl="1"/>
            <a:endParaRPr lang="en-US" sz="2200" dirty="0">
              <a:latin typeface="Google Sans"/>
            </a:endParaRPr>
          </a:p>
          <a:p>
            <a:pPr marL="457200" lvl="1" indent="0" algn="ctr">
              <a:buNone/>
            </a:pPr>
            <a:r>
              <a:rPr lang="en-US" sz="2200" b="1" dirty="0">
                <a:latin typeface="Google Sans"/>
              </a:rPr>
              <a:t>Get Everything in writing</a:t>
            </a:r>
            <a:r>
              <a:rPr lang="en-US" sz="2200" b="1" dirty="0"/>
              <a:t>!</a:t>
            </a:r>
          </a:p>
        </p:txBody>
      </p:sp>
    </p:spTree>
    <p:extLst>
      <p:ext uri="{BB962C8B-B14F-4D97-AF65-F5344CB8AC3E}">
        <p14:creationId xmlns:p14="http://schemas.microsoft.com/office/powerpoint/2010/main" val="15146128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26DC-24EE-DB3C-F60F-2D35439CDD92}"/>
              </a:ext>
            </a:extLst>
          </p:cNvPr>
          <p:cNvSpPr>
            <a:spLocks noGrp="1"/>
          </p:cNvSpPr>
          <p:nvPr>
            <p:ph type="title"/>
          </p:nvPr>
        </p:nvSpPr>
        <p:spPr/>
        <p:txBody>
          <a:bodyPr>
            <a:normAutofit/>
          </a:bodyPr>
          <a:lstStyle/>
          <a:p>
            <a:r>
              <a:rPr lang="en-US" sz="3800" dirty="0"/>
              <a:t>Our Process: Inquiry Form</a:t>
            </a:r>
          </a:p>
        </p:txBody>
      </p:sp>
      <p:pic>
        <p:nvPicPr>
          <p:cNvPr id="6" name="Content Placeholder 5">
            <a:extLst>
              <a:ext uri="{FF2B5EF4-FFF2-40B4-BE49-F238E27FC236}">
                <a16:creationId xmlns:a16="http://schemas.microsoft.com/office/drawing/2014/main" id="{D22A391B-491D-53F6-CB45-23905CA1B5DE}"/>
              </a:ext>
            </a:extLst>
          </p:cNvPr>
          <p:cNvPicPr>
            <a:picLocks noGrp="1" noChangeAspect="1"/>
          </p:cNvPicPr>
          <p:nvPr>
            <p:ph sz="half" idx="1"/>
          </p:nvPr>
        </p:nvPicPr>
        <p:blipFill>
          <a:blip r:embed="rId3"/>
          <a:stretch>
            <a:fillRect/>
          </a:stretch>
        </p:blipFill>
        <p:spPr>
          <a:xfrm>
            <a:off x="944178" y="1537751"/>
            <a:ext cx="4823576" cy="5125050"/>
          </a:xfrm>
        </p:spPr>
      </p:pic>
      <p:pic>
        <p:nvPicPr>
          <p:cNvPr id="8" name="Content Placeholder 7">
            <a:extLst>
              <a:ext uri="{FF2B5EF4-FFF2-40B4-BE49-F238E27FC236}">
                <a16:creationId xmlns:a16="http://schemas.microsoft.com/office/drawing/2014/main" id="{29454683-B3E2-A5B3-B326-27F41F73CA6E}"/>
              </a:ext>
            </a:extLst>
          </p:cNvPr>
          <p:cNvPicPr>
            <a:picLocks noGrp="1" noChangeAspect="1"/>
          </p:cNvPicPr>
          <p:nvPr>
            <p:ph sz="half" idx="2"/>
          </p:nvPr>
        </p:nvPicPr>
        <p:blipFill>
          <a:blip r:embed="rId4"/>
          <a:stretch>
            <a:fillRect/>
          </a:stretch>
        </p:blipFill>
        <p:spPr>
          <a:xfrm>
            <a:off x="5988449" y="1537751"/>
            <a:ext cx="4893915" cy="5126959"/>
          </a:xfrm>
        </p:spPr>
      </p:pic>
    </p:spTree>
    <p:extLst>
      <p:ext uri="{BB962C8B-B14F-4D97-AF65-F5344CB8AC3E}">
        <p14:creationId xmlns:p14="http://schemas.microsoft.com/office/powerpoint/2010/main" val="18207751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EC4CE-9BB0-8729-5B94-9ACA5356C2E9}"/>
              </a:ext>
            </a:extLst>
          </p:cNvPr>
          <p:cNvSpPr>
            <a:spLocks noGrp="1"/>
          </p:cNvSpPr>
          <p:nvPr>
            <p:ph type="title"/>
          </p:nvPr>
        </p:nvSpPr>
        <p:spPr/>
        <p:txBody>
          <a:bodyPr/>
          <a:lstStyle/>
          <a:p>
            <a:r>
              <a:rPr lang="en-US" sz="3800" dirty="0"/>
              <a:t>Process cont….</a:t>
            </a:r>
          </a:p>
        </p:txBody>
      </p:sp>
      <p:pic>
        <p:nvPicPr>
          <p:cNvPr id="6" name="Content Placeholder 5">
            <a:extLst>
              <a:ext uri="{FF2B5EF4-FFF2-40B4-BE49-F238E27FC236}">
                <a16:creationId xmlns:a16="http://schemas.microsoft.com/office/drawing/2014/main" id="{CE891733-B06F-BD01-3135-83E2FCEC71FD}"/>
              </a:ext>
            </a:extLst>
          </p:cNvPr>
          <p:cNvPicPr>
            <a:picLocks noGrp="1" noChangeAspect="1"/>
          </p:cNvPicPr>
          <p:nvPr>
            <p:ph sz="half" idx="1"/>
          </p:nvPr>
        </p:nvPicPr>
        <p:blipFill>
          <a:blip r:embed="rId2"/>
          <a:stretch>
            <a:fillRect/>
          </a:stretch>
        </p:blipFill>
        <p:spPr>
          <a:xfrm>
            <a:off x="844061" y="1347850"/>
            <a:ext cx="4138212" cy="4928586"/>
          </a:xfrm>
        </p:spPr>
      </p:pic>
      <p:pic>
        <p:nvPicPr>
          <p:cNvPr id="8" name="Content Placeholder 7">
            <a:extLst>
              <a:ext uri="{FF2B5EF4-FFF2-40B4-BE49-F238E27FC236}">
                <a16:creationId xmlns:a16="http://schemas.microsoft.com/office/drawing/2014/main" id="{E84ADA95-08C6-FA85-CB61-7071607DDCBA}"/>
              </a:ext>
            </a:extLst>
          </p:cNvPr>
          <p:cNvPicPr>
            <a:picLocks noGrp="1" noChangeAspect="1"/>
          </p:cNvPicPr>
          <p:nvPr>
            <p:ph sz="half" idx="2"/>
          </p:nvPr>
        </p:nvPicPr>
        <p:blipFill>
          <a:blip r:embed="rId3"/>
          <a:stretch>
            <a:fillRect/>
          </a:stretch>
        </p:blipFill>
        <p:spPr>
          <a:xfrm>
            <a:off x="5348472" y="2074869"/>
            <a:ext cx="6242573" cy="3884485"/>
          </a:xfrm>
        </p:spPr>
      </p:pic>
    </p:spTree>
    <p:extLst>
      <p:ext uri="{BB962C8B-B14F-4D97-AF65-F5344CB8AC3E}">
        <p14:creationId xmlns:p14="http://schemas.microsoft.com/office/powerpoint/2010/main" val="9792652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E20B4-6D62-80C0-8FC4-CE3D6FB46BEF}"/>
              </a:ext>
            </a:extLst>
          </p:cNvPr>
          <p:cNvSpPr>
            <a:spLocks noGrp="1"/>
          </p:cNvSpPr>
          <p:nvPr>
            <p:ph type="title"/>
          </p:nvPr>
        </p:nvSpPr>
        <p:spPr/>
        <p:txBody>
          <a:bodyPr/>
          <a:lstStyle/>
          <a:p>
            <a:r>
              <a:rPr lang="en-US" sz="3800" dirty="0"/>
              <a:t>Where are we at?</a:t>
            </a:r>
          </a:p>
        </p:txBody>
      </p:sp>
      <p:sp>
        <p:nvSpPr>
          <p:cNvPr id="3" name="Content Placeholder 2">
            <a:extLst>
              <a:ext uri="{FF2B5EF4-FFF2-40B4-BE49-F238E27FC236}">
                <a16:creationId xmlns:a16="http://schemas.microsoft.com/office/drawing/2014/main" id="{9E9BAA88-C2ED-A358-D1C0-61C9DE49F87B}"/>
              </a:ext>
            </a:extLst>
          </p:cNvPr>
          <p:cNvSpPr>
            <a:spLocks noGrp="1"/>
          </p:cNvSpPr>
          <p:nvPr>
            <p:ph idx="1"/>
          </p:nvPr>
        </p:nvSpPr>
        <p:spPr>
          <a:xfrm>
            <a:off x="902345" y="1560549"/>
            <a:ext cx="10090552" cy="4538801"/>
          </a:xfrm>
        </p:spPr>
        <p:txBody>
          <a:bodyPr>
            <a:normAutofit fontScale="92500" lnSpcReduction="20000"/>
          </a:bodyPr>
          <a:lstStyle/>
          <a:p>
            <a:r>
              <a:rPr lang="en-US" sz="3200" dirty="0">
                <a:latin typeface="Google Sans"/>
              </a:rPr>
              <a:t>For the most part any significant industry must treat their wastewater to domestic strength levels (still can have flow problems).</a:t>
            </a:r>
          </a:p>
          <a:p>
            <a:endParaRPr lang="en-US" sz="3200" dirty="0">
              <a:latin typeface="Google Sans"/>
            </a:endParaRPr>
          </a:p>
          <a:p>
            <a:r>
              <a:rPr lang="en-US" sz="3200" dirty="0">
                <a:latin typeface="Google Sans"/>
              </a:rPr>
              <a:t>We try to help facilities problem solve their own wastewater issues.</a:t>
            </a:r>
          </a:p>
          <a:p>
            <a:pPr lvl="1"/>
            <a:r>
              <a:rPr lang="en-US" sz="2200" dirty="0">
                <a:latin typeface="Source Sans Pro" panose="020B0503030403020204" pitchFamily="34" charset="0"/>
                <a:ea typeface="Source Sans Pro" panose="020B0503030403020204" pitchFamily="34" charset="0"/>
              </a:rPr>
              <a:t>Make them do a cost analysis</a:t>
            </a:r>
          </a:p>
          <a:p>
            <a:endParaRPr lang="en-US" sz="3200" dirty="0">
              <a:latin typeface="Google Sans"/>
            </a:endParaRPr>
          </a:p>
          <a:p>
            <a:r>
              <a:rPr lang="en-US" sz="3200" dirty="0">
                <a:latin typeface="Google Sans"/>
              </a:rPr>
              <a:t>They might be better off treating and discharging on their own through SDDANR Permit</a:t>
            </a:r>
          </a:p>
        </p:txBody>
      </p:sp>
    </p:spTree>
    <p:extLst>
      <p:ext uri="{BB962C8B-B14F-4D97-AF65-F5344CB8AC3E}">
        <p14:creationId xmlns:p14="http://schemas.microsoft.com/office/powerpoint/2010/main" val="15067213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F904DC-1656-4BE8-B316-9032233F4514}"/>
              </a:ext>
            </a:extLst>
          </p:cNvPr>
          <p:cNvSpPr>
            <a:spLocks noGrp="1"/>
          </p:cNvSpPr>
          <p:nvPr>
            <p:ph type="ctrTitle"/>
          </p:nvPr>
        </p:nvSpPr>
        <p:spPr/>
        <p:txBody>
          <a:bodyPr/>
          <a:lstStyle/>
          <a:p>
            <a:pPr algn="ctr"/>
            <a:r>
              <a:rPr lang="en-US" dirty="0"/>
              <a:t>QUESTIONS?</a:t>
            </a:r>
          </a:p>
        </p:txBody>
      </p:sp>
      <p:sp>
        <p:nvSpPr>
          <p:cNvPr id="5" name="Subtitle 4">
            <a:extLst>
              <a:ext uri="{FF2B5EF4-FFF2-40B4-BE49-F238E27FC236}">
                <a16:creationId xmlns:a16="http://schemas.microsoft.com/office/drawing/2014/main" id="{65406551-853C-4D2D-8E18-DB04B494DF46}"/>
              </a:ext>
            </a:extLst>
          </p:cNvPr>
          <p:cNvSpPr>
            <a:spLocks noGrp="1"/>
          </p:cNvSpPr>
          <p:nvPr>
            <p:ph type="subTitle" idx="1"/>
          </p:nvPr>
        </p:nvSpPr>
        <p:spPr/>
        <p:txBody>
          <a:bodyPr/>
          <a:lstStyle/>
          <a:p>
            <a:r>
              <a:rPr lang="en-US" dirty="0"/>
              <a:t>  </a:t>
            </a:r>
          </a:p>
        </p:txBody>
      </p:sp>
    </p:spTree>
    <p:extLst>
      <p:ext uri="{BB962C8B-B14F-4D97-AF65-F5344CB8AC3E}">
        <p14:creationId xmlns:p14="http://schemas.microsoft.com/office/powerpoint/2010/main" val="515690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14A66-2829-FE5F-C4A2-288898CAEDC7}"/>
              </a:ext>
            </a:extLst>
          </p:cNvPr>
          <p:cNvSpPr>
            <a:spLocks noGrp="1"/>
          </p:cNvSpPr>
          <p:nvPr>
            <p:ph type="title"/>
          </p:nvPr>
        </p:nvSpPr>
        <p:spPr/>
        <p:txBody>
          <a:bodyPr/>
          <a:lstStyle/>
          <a:p>
            <a:r>
              <a:rPr lang="en-US" sz="3800" dirty="0"/>
              <a:t>What is Pretreatment?</a:t>
            </a:r>
          </a:p>
        </p:txBody>
      </p:sp>
      <p:sp>
        <p:nvSpPr>
          <p:cNvPr id="3" name="Content Placeholder 2">
            <a:extLst>
              <a:ext uri="{FF2B5EF4-FFF2-40B4-BE49-F238E27FC236}">
                <a16:creationId xmlns:a16="http://schemas.microsoft.com/office/drawing/2014/main" id="{D8A497F7-B6CB-FB3D-3EA5-08D20E2EF25F}"/>
              </a:ext>
            </a:extLst>
          </p:cNvPr>
          <p:cNvSpPr>
            <a:spLocks noGrp="1"/>
          </p:cNvSpPr>
          <p:nvPr>
            <p:ph idx="1"/>
          </p:nvPr>
        </p:nvSpPr>
        <p:spPr>
          <a:xfrm>
            <a:off x="1302185" y="1523459"/>
            <a:ext cx="9587629" cy="4881823"/>
          </a:xfrm>
        </p:spPr>
        <p:txBody>
          <a:bodyPr>
            <a:normAutofit/>
          </a:bodyPr>
          <a:lstStyle/>
          <a:p>
            <a:r>
              <a:rPr lang="en-US" sz="3200" dirty="0">
                <a:solidFill>
                  <a:schemeClr val="tx1">
                    <a:lumMod val="85000"/>
                  </a:schemeClr>
                </a:solidFill>
                <a:latin typeface="Google Sans"/>
              </a:rPr>
              <a:t>The Objectives are:</a:t>
            </a:r>
          </a:p>
          <a:p>
            <a:pPr lvl="1"/>
            <a:r>
              <a:rPr lang="en-US" sz="2200" b="0" i="0" dirty="0">
                <a:solidFill>
                  <a:schemeClr val="tx1">
                    <a:lumMod val="85000"/>
                  </a:schemeClr>
                </a:solidFill>
                <a:effectLst/>
                <a:latin typeface="Google Sans"/>
              </a:rPr>
              <a:t> </a:t>
            </a:r>
            <a:r>
              <a:rPr kumimoji="0" lang="en-US" altLang="en-US" sz="2200" b="0" i="0" u="none" strike="noStrike" cap="none" normalizeH="0" baseline="0" dirty="0">
                <a:ln>
                  <a:noFill/>
                </a:ln>
                <a:solidFill>
                  <a:schemeClr val="tx1">
                    <a:lumMod val="85000"/>
                  </a:schemeClr>
                </a:solidFill>
                <a:effectLst/>
                <a:latin typeface="Source Sans Pro Web"/>
              </a:rPr>
              <a:t>prevent the introduction of pollutants into a POTW that will interfere with its operation, including  with its use or disposal of municipal sludge</a:t>
            </a:r>
          </a:p>
          <a:p>
            <a:pPr lvl="1"/>
            <a:r>
              <a:rPr lang="en-US" sz="2200" dirty="0">
                <a:solidFill>
                  <a:schemeClr val="tx1">
                    <a:lumMod val="85000"/>
                  </a:schemeClr>
                </a:solidFill>
                <a:latin typeface="Source Sans Pro Web"/>
              </a:rPr>
              <a:t> </a:t>
            </a:r>
            <a:r>
              <a:rPr kumimoji="0" lang="en-US" altLang="en-US" sz="2200" b="0" i="0" u="none" strike="noStrike" cap="none" normalizeH="0" baseline="0" dirty="0">
                <a:ln>
                  <a:noFill/>
                </a:ln>
                <a:solidFill>
                  <a:schemeClr val="tx1">
                    <a:lumMod val="85000"/>
                  </a:schemeClr>
                </a:solidFill>
                <a:effectLst/>
                <a:latin typeface="Source Sans Pro Web"/>
              </a:rPr>
              <a:t>prevent the introduction of pollutants into a POTW that will  the treatment works or otherwise be incompatible with it.</a:t>
            </a:r>
            <a:endParaRPr lang="en-US" sz="2200" dirty="0">
              <a:solidFill>
                <a:schemeClr val="tx1">
                  <a:lumMod val="85000"/>
                </a:schemeClr>
              </a:solidFill>
            </a:endParaRPr>
          </a:p>
          <a:p>
            <a:r>
              <a:rPr lang="en-US" dirty="0">
                <a:latin typeface="Google Sans"/>
              </a:rPr>
              <a:t> The City of Sioux Falls is an approved Pretreatment Program by the SDDANR and we enforce federal and local regulations on “Significant Industrial Users”</a:t>
            </a:r>
          </a:p>
          <a:p>
            <a:r>
              <a:rPr lang="en-US" dirty="0"/>
              <a:t> </a:t>
            </a:r>
            <a:r>
              <a:rPr lang="en-US" dirty="0">
                <a:latin typeface="Google Sans"/>
              </a:rPr>
              <a:t>Regulated through 40 CFR 403</a:t>
            </a:r>
          </a:p>
        </p:txBody>
      </p:sp>
    </p:spTree>
    <p:extLst>
      <p:ext uri="{BB962C8B-B14F-4D97-AF65-F5344CB8AC3E}">
        <p14:creationId xmlns:p14="http://schemas.microsoft.com/office/powerpoint/2010/main" val="2498527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D03EA-3041-6D77-08F1-18CAFFDF93D1}"/>
              </a:ext>
            </a:extLst>
          </p:cNvPr>
          <p:cNvSpPr>
            <a:spLocks noGrp="1"/>
          </p:cNvSpPr>
          <p:nvPr>
            <p:ph type="title"/>
          </p:nvPr>
        </p:nvSpPr>
        <p:spPr>
          <a:xfrm>
            <a:off x="510855" y="113407"/>
            <a:ext cx="9942093" cy="1600200"/>
          </a:xfrm>
        </p:spPr>
        <p:txBody>
          <a:bodyPr>
            <a:normAutofit/>
          </a:bodyPr>
          <a:lstStyle/>
          <a:p>
            <a:r>
              <a:rPr lang="en-US" sz="3800" dirty="0"/>
              <a:t>What does a Large Industrial User look for in locating in your service area?</a:t>
            </a:r>
          </a:p>
        </p:txBody>
      </p:sp>
      <p:pic>
        <p:nvPicPr>
          <p:cNvPr id="9" name="Picture 2" descr="Resident Feedback Guides Sioux Falls to Record-Breaking Economic Growth">
            <a:extLst>
              <a:ext uri="{FF2B5EF4-FFF2-40B4-BE49-F238E27FC236}">
                <a16:creationId xmlns:a16="http://schemas.microsoft.com/office/drawing/2014/main" id="{CFD8342F-2A6C-BB3E-B9DB-0BD7804989D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5034224" y="2643747"/>
            <a:ext cx="6432352" cy="3618198"/>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744BB3F0-6C70-97AC-780D-E7575E5156EF}"/>
              </a:ext>
            </a:extLst>
          </p:cNvPr>
          <p:cNvSpPr>
            <a:spLocks noGrp="1"/>
          </p:cNvSpPr>
          <p:nvPr>
            <p:ph type="body" sz="half" idx="2"/>
          </p:nvPr>
        </p:nvSpPr>
        <p:spPr>
          <a:xfrm>
            <a:off x="510855" y="2272457"/>
            <a:ext cx="4081242" cy="3672036"/>
          </a:xfrm>
        </p:spPr>
        <p:txBody>
          <a:bodyPr>
            <a:normAutofit fontScale="85000" lnSpcReduction="20000"/>
          </a:bodyPr>
          <a:lstStyle/>
          <a:p>
            <a:endParaRPr lang="en-US" dirty="0"/>
          </a:p>
          <a:p>
            <a:endParaRPr lang="en-US" dirty="0"/>
          </a:p>
          <a:p>
            <a:r>
              <a:rPr lang="en-US" sz="2400" dirty="0">
                <a:latin typeface="Google Sans"/>
              </a:rPr>
              <a:t>Land</a:t>
            </a:r>
          </a:p>
          <a:p>
            <a:r>
              <a:rPr lang="en-US" sz="2400" dirty="0">
                <a:latin typeface="Google Sans"/>
              </a:rPr>
              <a:t>Water</a:t>
            </a:r>
          </a:p>
          <a:p>
            <a:r>
              <a:rPr lang="en-US" sz="2400" u="sng" dirty="0">
                <a:latin typeface="Google Sans"/>
              </a:rPr>
              <a:t>Wastewater</a:t>
            </a:r>
          </a:p>
          <a:p>
            <a:r>
              <a:rPr lang="en-US" sz="2400" dirty="0">
                <a:latin typeface="Google Sans"/>
              </a:rPr>
              <a:t>Electricity</a:t>
            </a:r>
          </a:p>
          <a:p>
            <a:r>
              <a:rPr lang="en-US" sz="2400" dirty="0">
                <a:latin typeface="Google Sans"/>
              </a:rPr>
              <a:t>Roads</a:t>
            </a:r>
          </a:p>
          <a:p>
            <a:r>
              <a:rPr lang="en-US" sz="2400" dirty="0">
                <a:latin typeface="Google Sans"/>
              </a:rPr>
              <a:t>Workforce</a:t>
            </a:r>
          </a:p>
          <a:p>
            <a:r>
              <a:rPr lang="en-US" sz="2400" dirty="0">
                <a:latin typeface="Google Sans"/>
              </a:rPr>
              <a:t>Low Taxes</a:t>
            </a:r>
          </a:p>
          <a:p>
            <a:r>
              <a:rPr lang="en-US" sz="2400" dirty="0">
                <a:latin typeface="Google Sans"/>
              </a:rPr>
              <a:t>The best deals they can get….</a:t>
            </a:r>
          </a:p>
          <a:p>
            <a:endParaRPr lang="en-US" dirty="0"/>
          </a:p>
        </p:txBody>
      </p:sp>
    </p:spTree>
    <p:extLst>
      <p:ext uri="{BB962C8B-B14F-4D97-AF65-F5344CB8AC3E}">
        <p14:creationId xmlns:p14="http://schemas.microsoft.com/office/powerpoint/2010/main" val="1663549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91EB5-105C-1DB2-98D0-CD896A7AC1F1}"/>
              </a:ext>
            </a:extLst>
          </p:cNvPr>
          <p:cNvSpPr>
            <a:spLocks noGrp="1"/>
          </p:cNvSpPr>
          <p:nvPr>
            <p:ph type="title"/>
          </p:nvPr>
        </p:nvSpPr>
        <p:spPr/>
        <p:txBody>
          <a:bodyPr>
            <a:noAutofit/>
          </a:bodyPr>
          <a:lstStyle/>
          <a:p>
            <a:r>
              <a:rPr lang="en-US" sz="3800" dirty="0"/>
              <a:t>What Seems to be the Process of larger Industrial User coming to your town.</a:t>
            </a:r>
          </a:p>
        </p:txBody>
      </p:sp>
      <p:sp>
        <p:nvSpPr>
          <p:cNvPr id="3" name="Content Placeholder 2">
            <a:extLst>
              <a:ext uri="{FF2B5EF4-FFF2-40B4-BE49-F238E27FC236}">
                <a16:creationId xmlns:a16="http://schemas.microsoft.com/office/drawing/2014/main" id="{878B8E3A-5218-2D48-7C9B-892F59E5C2BE}"/>
              </a:ext>
            </a:extLst>
          </p:cNvPr>
          <p:cNvSpPr>
            <a:spLocks noGrp="1"/>
          </p:cNvSpPr>
          <p:nvPr>
            <p:ph sz="half" idx="1"/>
          </p:nvPr>
        </p:nvSpPr>
        <p:spPr>
          <a:xfrm>
            <a:off x="874207" y="2346512"/>
            <a:ext cx="6131273" cy="4000963"/>
          </a:xfrm>
        </p:spPr>
        <p:txBody>
          <a:bodyPr>
            <a:normAutofit fontScale="70000" lnSpcReduction="20000"/>
          </a:bodyPr>
          <a:lstStyle/>
          <a:p>
            <a:pPr marL="0" indent="0">
              <a:buNone/>
            </a:pPr>
            <a:r>
              <a:rPr lang="en-US" sz="2800" dirty="0">
                <a:latin typeface="Google Sans"/>
              </a:rPr>
              <a:t>Usually, this user is in contact with the State of SD Economic Development Office or potentially local Economic Development Office.</a:t>
            </a:r>
          </a:p>
          <a:p>
            <a:pPr lvl="1"/>
            <a:r>
              <a:rPr lang="en-US" sz="3100" dirty="0">
                <a:latin typeface="Source Sans Pro" panose="020B0503030403020204" pitchFamily="34" charset="0"/>
                <a:ea typeface="Source Sans Pro" panose="020B0503030403020204" pitchFamily="34" charset="0"/>
              </a:rPr>
              <a:t>In Sioux Falls we have the Sioux Falls Development Foundation (Foundation Park)</a:t>
            </a:r>
          </a:p>
          <a:p>
            <a:pPr marL="457200" lvl="1" indent="0">
              <a:buNone/>
            </a:pPr>
            <a:endParaRPr lang="en-US" sz="2600" dirty="0">
              <a:latin typeface="Source Sans Pro" panose="020B0503030403020204" pitchFamily="34" charset="0"/>
              <a:ea typeface="Source Sans Pro" panose="020B0503030403020204" pitchFamily="34" charset="0"/>
            </a:endParaRPr>
          </a:p>
          <a:p>
            <a:pPr marL="457200" lvl="1" indent="0">
              <a:buNone/>
            </a:pPr>
            <a:endParaRPr lang="en-US" sz="2600" dirty="0">
              <a:latin typeface="Google Sans"/>
            </a:endParaRPr>
          </a:p>
          <a:p>
            <a:pPr marL="0" indent="0">
              <a:buNone/>
            </a:pPr>
            <a:r>
              <a:rPr lang="en-US" sz="3100" dirty="0">
                <a:latin typeface="Google Sans"/>
              </a:rPr>
              <a:t>Then your City Administration (Mayor, Directors, etc.)</a:t>
            </a:r>
          </a:p>
          <a:p>
            <a:endParaRPr lang="en-US" sz="2600" dirty="0">
              <a:latin typeface="Google Sans"/>
            </a:endParaRPr>
          </a:p>
          <a:p>
            <a:pPr marL="0" indent="0">
              <a:buNone/>
            </a:pPr>
            <a:r>
              <a:rPr lang="en-US" sz="3100" dirty="0">
                <a:latin typeface="Google Sans"/>
              </a:rPr>
              <a:t>Then possibly City Engineers, some upper-level staff.</a:t>
            </a:r>
          </a:p>
          <a:p>
            <a:pPr marL="0" indent="0">
              <a:buNone/>
            </a:pPr>
            <a:endParaRPr lang="en-US" sz="2600" dirty="0">
              <a:latin typeface="Google Sans"/>
            </a:endParaRPr>
          </a:p>
          <a:p>
            <a:endParaRPr lang="en-US" dirty="0"/>
          </a:p>
        </p:txBody>
      </p:sp>
      <p:pic>
        <p:nvPicPr>
          <p:cNvPr id="9" name="Content Placeholder 8" descr="Sioux Falls to consider changing how it charges new development for  wastewater hookups - Sioux Falls Live | Sioux Falls news and weather">
            <a:extLst>
              <a:ext uri="{FF2B5EF4-FFF2-40B4-BE49-F238E27FC236}">
                <a16:creationId xmlns:a16="http://schemas.microsoft.com/office/drawing/2014/main" id="{71428D60-B608-724B-3CE0-EECAD21125B5}"/>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7503651" y="2893924"/>
            <a:ext cx="4134451" cy="3102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3123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15DF3-7F2E-1FEC-318B-6DF4F55560C0}"/>
              </a:ext>
            </a:extLst>
          </p:cNvPr>
          <p:cNvSpPr>
            <a:spLocks noGrp="1"/>
          </p:cNvSpPr>
          <p:nvPr>
            <p:ph type="title"/>
          </p:nvPr>
        </p:nvSpPr>
        <p:spPr/>
        <p:txBody>
          <a:bodyPr/>
          <a:lstStyle/>
          <a:p>
            <a:r>
              <a:rPr lang="en-US" sz="3800" dirty="0"/>
              <a:t>What Seems to be the Process of larger Industrial User coming to your town cont…</a:t>
            </a:r>
          </a:p>
        </p:txBody>
      </p:sp>
      <p:sp>
        <p:nvSpPr>
          <p:cNvPr id="3" name="Content Placeholder 2">
            <a:extLst>
              <a:ext uri="{FF2B5EF4-FFF2-40B4-BE49-F238E27FC236}">
                <a16:creationId xmlns:a16="http://schemas.microsoft.com/office/drawing/2014/main" id="{D91CAC1B-7718-9BC5-0FC5-FA2CBC6301D5}"/>
              </a:ext>
            </a:extLst>
          </p:cNvPr>
          <p:cNvSpPr>
            <a:spLocks noGrp="1"/>
          </p:cNvSpPr>
          <p:nvPr>
            <p:ph idx="1"/>
          </p:nvPr>
        </p:nvSpPr>
        <p:spPr>
          <a:xfrm>
            <a:off x="574300" y="2518471"/>
            <a:ext cx="6730852" cy="3800475"/>
          </a:xfrm>
        </p:spPr>
        <p:txBody>
          <a:bodyPr>
            <a:noAutofit/>
          </a:bodyPr>
          <a:lstStyle/>
          <a:p>
            <a:r>
              <a:rPr lang="en-US" sz="2200" dirty="0">
                <a:latin typeface="Google Sans"/>
              </a:rPr>
              <a:t>Then….. The process seems to stop here at times why?  These industrial customers want to stay secret, possibly sign an NDA.</a:t>
            </a:r>
          </a:p>
          <a:p>
            <a:endParaRPr lang="en-US" sz="2200" dirty="0">
              <a:latin typeface="Google Sans"/>
            </a:endParaRPr>
          </a:p>
          <a:p>
            <a:pPr lvl="1"/>
            <a:r>
              <a:rPr lang="en-US" sz="2200" dirty="0">
                <a:latin typeface="Google Sans"/>
              </a:rPr>
              <a:t>Project J</a:t>
            </a:r>
          </a:p>
          <a:p>
            <a:pPr lvl="1"/>
            <a:endParaRPr lang="en-US" sz="2200" dirty="0">
              <a:latin typeface="Google Sans"/>
            </a:endParaRPr>
          </a:p>
          <a:p>
            <a:pPr lvl="1"/>
            <a:r>
              <a:rPr lang="en-US" sz="2200" dirty="0">
                <a:latin typeface="Google Sans"/>
              </a:rPr>
              <a:t>Project Cardinal</a:t>
            </a:r>
          </a:p>
          <a:p>
            <a:pPr lvl="1"/>
            <a:endParaRPr lang="en-US" sz="2200" dirty="0">
              <a:latin typeface="Google Sans"/>
            </a:endParaRPr>
          </a:p>
          <a:p>
            <a:pPr lvl="1"/>
            <a:r>
              <a:rPr lang="en-US" sz="2200" dirty="0">
                <a:latin typeface="Google Sans"/>
              </a:rPr>
              <a:t>Project Juniper</a:t>
            </a:r>
          </a:p>
          <a:p>
            <a:pPr lvl="1"/>
            <a:endParaRPr lang="en-US" sz="2200" dirty="0">
              <a:latin typeface="Google Sans"/>
            </a:endParaRPr>
          </a:p>
          <a:p>
            <a:pPr lvl="1"/>
            <a:r>
              <a:rPr lang="en-US" sz="2200" dirty="0">
                <a:latin typeface="Google Sans"/>
              </a:rPr>
              <a:t>Project mockingbird</a:t>
            </a:r>
          </a:p>
        </p:txBody>
      </p:sp>
      <p:pic>
        <p:nvPicPr>
          <p:cNvPr id="5122" name="Picture 2" descr="Download SoulBits album songs ...">
            <a:extLst>
              <a:ext uri="{FF2B5EF4-FFF2-40B4-BE49-F238E27FC236}">
                <a16:creationId xmlns:a16="http://schemas.microsoft.com/office/drawing/2014/main" id="{2E36EB61-E91C-2DC4-0C66-6C4E7E13E2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2419" y="2604807"/>
            <a:ext cx="3800475" cy="3800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9346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9795F-C7A3-9FB4-BF3B-6CF187C47C40}"/>
              </a:ext>
            </a:extLst>
          </p:cNvPr>
          <p:cNvSpPr>
            <a:spLocks noGrp="1"/>
          </p:cNvSpPr>
          <p:nvPr>
            <p:ph type="title"/>
          </p:nvPr>
        </p:nvSpPr>
        <p:spPr>
          <a:xfrm>
            <a:off x="760997" y="1433042"/>
            <a:ext cx="10078036" cy="1670791"/>
          </a:xfrm>
        </p:spPr>
        <p:txBody>
          <a:bodyPr vert="horz" lIns="91440" tIns="45720" rIns="91440" bIns="45720" rtlCol="0" anchor="b">
            <a:noAutofit/>
          </a:bodyPr>
          <a:lstStyle/>
          <a:p>
            <a:pPr algn="ctr"/>
            <a:r>
              <a:rPr lang="en-US" sz="3800" kern="1200" dirty="0">
                <a:solidFill>
                  <a:schemeClr val="tx1">
                    <a:lumMod val="85000"/>
                  </a:schemeClr>
                </a:solidFill>
                <a:latin typeface="+mj-lt"/>
                <a:ea typeface="+mj-ea"/>
                <a:cs typeface="+mj-cs"/>
              </a:rPr>
              <a:t>Who doesn’t get notified?</a:t>
            </a:r>
            <a:br>
              <a:rPr lang="en-US" sz="3800" kern="1200" dirty="0">
                <a:solidFill>
                  <a:schemeClr val="tx1">
                    <a:lumMod val="85000"/>
                  </a:schemeClr>
                </a:solidFill>
                <a:latin typeface="+mj-lt"/>
                <a:ea typeface="+mj-ea"/>
                <a:cs typeface="+mj-cs"/>
              </a:rPr>
            </a:br>
            <a:br>
              <a:rPr lang="en-US" sz="3800" kern="1200" dirty="0">
                <a:solidFill>
                  <a:schemeClr val="tx1">
                    <a:lumMod val="85000"/>
                  </a:schemeClr>
                </a:solidFill>
                <a:latin typeface="+mj-lt"/>
                <a:ea typeface="+mj-ea"/>
                <a:cs typeface="+mj-cs"/>
              </a:rPr>
            </a:br>
            <a:r>
              <a:rPr lang="en-US" sz="3800" kern="1200" dirty="0">
                <a:solidFill>
                  <a:schemeClr val="tx1">
                    <a:lumMod val="85000"/>
                  </a:schemeClr>
                </a:solidFill>
                <a:latin typeface="+mj-lt"/>
                <a:ea typeface="+mj-ea"/>
                <a:cs typeface="+mj-cs"/>
              </a:rPr>
              <a:t>Who is most knowledgeable about your wastewater system?</a:t>
            </a:r>
            <a:br>
              <a:rPr lang="en-US" sz="3800" kern="1200" dirty="0">
                <a:solidFill>
                  <a:schemeClr val="tx1">
                    <a:lumMod val="85000"/>
                  </a:schemeClr>
                </a:solidFill>
                <a:latin typeface="+mj-lt"/>
                <a:ea typeface="+mj-ea"/>
                <a:cs typeface="+mj-cs"/>
              </a:rPr>
            </a:br>
            <a:endParaRPr lang="en-US" sz="3800" kern="1200" dirty="0">
              <a:solidFill>
                <a:schemeClr val="tx1">
                  <a:lumMod val="85000"/>
                </a:schemeClr>
              </a:solidFill>
              <a:latin typeface="+mj-lt"/>
              <a:ea typeface="+mj-ea"/>
              <a:cs typeface="+mj-cs"/>
            </a:endParaRPr>
          </a:p>
        </p:txBody>
      </p:sp>
      <p:pic>
        <p:nvPicPr>
          <p:cNvPr id="2050" name="Picture 2" descr="Aeration Basin">
            <a:extLst>
              <a:ext uri="{FF2B5EF4-FFF2-40B4-BE49-F238E27FC236}">
                <a16:creationId xmlns:a16="http://schemas.microsoft.com/office/drawing/2014/main" id="{618A9555-0722-709F-F81F-8B42D3FC730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7013750" y="2748539"/>
            <a:ext cx="4417253" cy="3899803"/>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8D1615E2-F576-069C-5A48-84CE3D86DB78}"/>
              </a:ext>
            </a:extLst>
          </p:cNvPr>
          <p:cNvSpPr>
            <a:spLocks noGrp="1"/>
          </p:cNvSpPr>
          <p:nvPr>
            <p:ph type="body" sz="half" idx="2"/>
          </p:nvPr>
        </p:nvSpPr>
        <p:spPr>
          <a:xfrm>
            <a:off x="1382972" y="3103833"/>
            <a:ext cx="4713028" cy="2109883"/>
          </a:xfrm>
        </p:spPr>
        <p:txBody>
          <a:bodyPr vert="horz" lIns="91440" tIns="45720" rIns="91440" bIns="45720" rtlCol="0" anchor="t">
            <a:noAutofit/>
          </a:bodyPr>
          <a:lstStyle/>
          <a:p>
            <a:pPr algn="ctr"/>
            <a:endParaRPr lang="en-US" sz="4000" kern="1200" dirty="0">
              <a:solidFill>
                <a:srgbClr val="595959"/>
              </a:solidFill>
              <a:latin typeface="+mn-lt"/>
              <a:ea typeface="+mn-ea"/>
              <a:cs typeface="+mn-cs"/>
            </a:endParaRPr>
          </a:p>
          <a:p>
            <a:pPr algn="ctr"/>
            <a:r>
              <a:rPr lang="en-US" sz="4000" b="1" kern="1200" dirty="0">
                <a:solidFill>
                  <a:srgbClr val="595959"/>
                </a:solidFill>
                <a:latin typeface="+mn-lt"/>
                <a:ea typeface="+mn-ea"/>
                <a:cs typeface="+mn-cs"/>
              </a:rPr>
              <a:t>Wastewater Facility Personal!</a:t>
            </a:r>
          </a:p>
        </p:txBody>
      </p:sp>
    </p:spTree>
    <p:extLst>
      <p:ext uri="{BB962C8B-B14F-4D97-AF65-F5344CB8AC3E}">
        <p14:creationId xmlns:p14="http://schemas.microsoft.com/office/powerpoint/2010/main" val="10896900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39DBC-EC79-E54A-934D-9F1BEADD8ABD}"/>
              </a:ext>
            </a:extLst>
          </p:cNvPr>
          <p:cNvSpPr>
            <a:spLocks noGrp="1"/>
          </p:cNvSpPr>
          <p:nvPr>
            <p:ph type="title"/>
          </p:nvPr>
        </p:nvSpPr>
        <p:spPr>
          <a:xfrm>
            <a:off x="441519" y="201804"/>
            <a:ext cx="6562181" cy="913563"/>
          </a:xfrm>
        </p:spPr>
        <p:txBody>
          <a:bodyPr/>
          <a:lstStyle/>
          <a:p>
            <a:r>
              <a:rPr lang="en-US" sz="3800" dirty="0"/>
              <a:t>What’s the Problem?</a:t>
            </a:r>
          </a:p>
        </p:txBody>
      </p:sp>
      <p:pic>
        <p:nvPicPr>
          <p:cNvPr id="6146" name="Picture 2" descr="Key Industries | South Dakota Trade">
            <a:extLst>
              <a:ext uri="{FF2B5EF4-FFF2-40B4-BE49-F238E27FC236}">
                <a16:creationId xmlns:a16="http://schemas.microsoft.com/office/drawing/2014/main" id="{BCB11366-327D-F620-9E83-4E4513F060C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500116" y="2895600"/>
            <a:ext cx="5425059" cy="3606006"/>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0D5CD18D-C10A-189C-6535-9B48CD6B8D0C}"/>
              </a:ext>
            </a:extLst>
          </p:cNvPr>
          <p:cNvSpPr>
            <a:spLocks noGrp="1"/>
          </p:cNvSpPr>
          <p:nvPr>
            <p:ph type="body" sz="half" idx="2"/>
          </p:nvPr>
        </p:nvSpPr>
        <p:spPr>
          <a:xfrm>
            <a:off x="441519" y="1607736"/>
            <a:ext cx="4642338" cy="4622242"/>
          </a:xfrm>
        </p:spPr>
        <p:txBody>
          <a:bodyPr>
            <a:noAutofit/>
          </a:bodyPr>
          <a:lstStyle/>
          <a:p>
            <a:r>
              <a:rPr lang="en-US" sz="2200" dirty="0">
                <a:latin typeface="Google Sans"/>
              </a:rPr>
              <a:t>These facilities may have pollutants in their wastewater that could cause an upset or passthrough in your system.</a:t>
            </a:r>
          </a:p>
          <a:p>
            <a:endParaRPr lang="en-US" sz="2400" dirty="0">
              <a:latin typeface="Google Sans"/>
            </a:endParaRPr>
          </a:p>
          <a:p>
            <a:r>
              <a:rPr lang="en-US" sz="2200" dirty="0">
                <a:latin typeface="Google Sans"/>
              </a:rPr>
              <a:t>Facilities may be Food Processing</a:t>
            </a:r>
          </a:p>
          <a:p>
            <a:r>
              <a:rPr lang="en-US" sz="2200" dirty="0">
                <a:latin typeface="Google Sans"/>
              </a:rPr>
              <a:t>Metal Finishing</a:t>
            </a:r>
          </a:p>
          <a:p>
            <a:r>
              <a:rPr lang="en-US" sz="2200" dirty="0">
                <a:latin typeface="Google Sans"/>
              </a:rPr>
              <a:t>Slaughterhouses</a:t>
            </a:r>
          </a:p>
          <a:p>
            <a:r>
              <a:rPr lang="en-US" sz="2200" dirty="0">
                <a:latin typeface="Google Sans"/>
              </a:rPr>
              <a:t>Agriculture Related</a:t>
            </a:r>
          </a:p>
        </p:txBody>
      </p:sp>
    </p:spTree>
    <p:extLst>
      <p:ext uri="{BB962C8B-B14F-4D97-AF65-F5344CB8AC3E}">
        <p14:creationId xmlns:p14="http://schemas.microsoft.com/office/powerpoint/2010/main" val="3477294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54A91-6D12-F3FA-E2E6-9C6D68BC96E7}"/>
              </a:ext>
            </a:extLst>
          </p:cNvPr>
          <p:cNvSpPr>
            <a:spLocks noGrp="1"/>
          </p:cNvSpPr>
          <p:nvPr>
            <p:ph type="title"/>
          </p:nvPr>
        </p:nvSpPr>
        <p:spPr/>
        <p:txBody>
          <a:bodyPr/>
          <a:lstStyle/>
          <a:p>
            <a:r>
              <a:rPr lang="en-US" dirty="0"/>
              <a:t>Facilities</a:t>
            </a:r>
          </a:p>
        </p:txBody>
      </p:sp>
      <p:sp>
        <p:nvSpPr>
          <p:cNvPr id="3" name="Content Placeholder 2">
            <a:extLst>
              <a:ext uri="{FF2B5EF4-FFF2-40B4-BE49-F238E27FC236}">
                <a16:creationId xmlns:a16="http://schemas.microsoft.com/office/drawing/2014/main" id="{DC5BE8A7-2071-A106-FF4D-42687A337DFA}"/>
              </a:ext>
            </a:extLst>
          </p:cNvPr>
          <p:cNvSpPr>
            <a:spLocks noGrp="1"/>
          </p:cNvSpPr>
          <p:nvPr>
            <p:ph sz="half" idx="1"/>
          </p:nvPr>
        </p:nvSpPr>
        <p:spPr>
          <a:xfrm>
            <a:off x="1009527" y="2060575"/>
            <a:ext cx="5086473" cy="4195763"/>
          </a:xfrm>
        </p:spPr>
        <p:txBody>
          <a:bodyPr>
            <a:normAutofit lnSpcReduction="10000"/>
          </a:bodyPr>
          <a:lstStyle/>
          <a:p>
            <a:r>
              <a:rPr lang="en-US" sz="3200" b="1" dirty="0">
                <a:latin typeface="Google Sans"/>
              </a:rPr>
              <a:t>Food Processing and Ag related can have high levels of:</a:t>
            </a:r>
          </a:p>
          <a:p>
            <a:pPr lvl="1"/>
            <a:r>
              <a:rPr lang="en-US" sz="2200" dirty="0">
                <a:latin typeface="Source Sans Pro" panose="020B0503030403020204" pitchFamily="34" charset="0"/>
                <a:ea typeface="Source Sans Pro" panose="020B0503030403020204" pitchFamily="34" charset="0"/>
              </a:rPr>
              <a:t>BOD (Biochemical Oxygen Demand)</a:t>
            </a:r>
          </a:p>
          <a:p>
            <a:pPr lvl="1"/>
            <a:r>
              <a:rPr lang="en-US" sz="2200" dirty="0">
                <a:latin typeface="Source Sans Pro" panose="020B0503030403020204" pitchFamily="34" charset="0"/>
                <a:ea typeface="Source Sans Pro" panose="020B0503030403020204" pitchFamily="34" charset="0"/>
              </a:rPr>
              <a:t>TSS (Total Suspended Solids)</a:t>
            </a:r>
          </a:p>
          <a:p>
            <a:pPr lvl="1"/>
            <a:r>
              <a:rPr lang="en-US" sz="2200" dirty="0">
                <a:latin typeface="Source Sans Pro" panose="020B0503030403020204" pitchFamily="34" charset="0"/>
                <a:ea typeface="Source Sans Pro" panose="020B0503030403020204" pitchFamily="34" charset="0"/>
              </a:rPr>
              <a:t>Nitrogen Compounds</a:t>
            </a:r>
          </a:p>
          <a:p>
            <a:pPr lvl="1"/>
            <a:r>
              <a:rPr lang="en-US" sz="2200" dirty="0">
                <a:latin typeface="Source Sans Pro" panose="020B0503030403020204" pitchFamily="34" charset="0"/>
                <a:ea typeface="Source Sans Pro" panose="020B0503030403020204" pitchFamily="34" charset="0"/>
              </a:rPr>
              <a:t>pH variabilities</a:t>
            </a:r>
          </a:p>
          <a:p>
            <a:pPr lvl="1"/>
            <a:r>
              <a:rPr lang="en-US" sz="2200" dirty="0">
                <a:latin typeface="Source Sans Pro" panose="020B0503030403020204" pitchFamily="34" charset="0"/>
                <a:ea typeface="Source Sans Pro" panose="020B0503030403020204" pitchFamily="34" charset="0"/>
              </a:rPr>
              <a:t>Flow</a:t>
            </a:r>
          </a:p>
          <a:p>
            <a:pPr lvl="1"/>
            <a:r>
              <a:rPr lang="en-US" sz="2200" dirty="0">
                <a:latin typeface="Source Sans Pro" panose="020B0503030403020204" pitchFamily="34" charset="0"/>
                <a:ea typeface="Source Sans Pro" panose="020B0503030403020204" pitchFamily="34" charset="0"/>
              </a:rPr>
              <a:t>Chlorides, sulfates etc.…</a:t>
            </a:r>
          </a:p>
        </p:txBody>
      </p:sp>
      <p:sp>
        <p:nvSpPr>
          <p:cNvPr id="4" name="Content Placeholder 3">
            <a:extLst>
              <a:ext uri="{FF2B5EF4-FFF2-40B4-BE49-F238E27FC236}">
                <a16:creationId xmlns:a16="http://schemas.microsoft.com/office/drawing/2014/main" id="{DFC01BFF-2D68-784A-37E6-0742B28C52BC}"/>
              </a:ext>
            </a:extLst>
          </p:cNvPr>
          <p:cNvSpPr>
            <a:spLocks noGrp="1"/>
          </p:cNvSpPr>
          <p:nvPr>
            <p:ph sz="half" idx="2"/>
          </p:nvPr>
        </p:nvSpPr>
        <p:spPr>
          <a:xfrm>
            <a:off x="6990923" y="2205037"/>
            <a:ext cx="4396341" cy="4200245"/>
          </a:xfrm>
        </p:spPr>
        <p:txBody>
          <a:bodyPr>
            <a:normAutofit lnSpcReduction="10000"/>
          </a:bodyPr>
          <a:lstStyle/>
          <a:p>
            <a:r>
              <a:rPr lang="en-US" sz="3200" b="1" dirty="0">
                <a:latin typeface="Google Sans"/>
                <a:ea typeface="Source Sans Pro" panose="020B0503030403020204" pitchFamily="34" charset="0"/>
              </a:rPr>
              <a:t>Metal Finishers</a:t>
            </a:r>
          </a:p>
          <a:p>
            <a:pPr lvl="1"/>
            <a:r>
              <a:rPr lang="en-US" sz="2000" dirty="0">
                <a:latin typeface="Source Sans Pro" panose="020B0503030403020204" pitchFamily="34" charset="0"/>
                <a:ea typeface="Source Sans Pro" panose="020B0503030403020204" pitchFamily="34" charset="0"/>
              </a:rPr>
              <a:t>Heavy metal Compounds</a:t>
            </a:r>
          </a:p>
          <a:p>
            <a:pPr lvl="1"/>
            <a:r>
              <a:rPr lang="en-US" sz="2000" dirty="0">
                <a:latin typeface="Source Sans Pro" panose="020B0503030403020204" pitchFamily="34" charset="0"/>
                <a:ea typeface="Source Sans Pro" panose="020B0503030403020204" pitchFamily="34" charset="0"/>
              </a:rPr>
              <a:t>Cyanide</a:t>
            </a:r>
          </a:p>
          <a:p>
            <a:pPr lvl="1"/>
            <a:r>
              <a:rPr lang="en-US" sz="2000" dirty="0">
                <a:latin typeface="Source Sans Pro" panose="020B0503030403020204" pitchFamily="34" charset="0"/>
                <a:ea typeface="Source Sans Pro" panose="020B0503030403020204" pitchFamily="34" charset="0"/>
              </a:rPr>
              <a:t>Volatile Organic Compound</a:t>
            </a:r>
            <a:r>
              <a:rPr lang="en-US" sz="1400" dirty="0"/>
              <a:t>s</a:t>
            </a:r>
          </a:p>
        </p:txBody>
      </p:sp>
    </p:spTree>
    <p:extLst>
      <p:ext uri="{BB962C8B-B14F-4D97-AF65-F5344CB8AC3E}">
        <p14:creationId xmlns:p14="http://schemas.microsoft.com/office/powerpoint/2010/main" val="2571154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1945049-DE4C-7A25-FF3D-6DD3BFEA3657}"/>
              </a:ext>
            </a:extLst>
          </p:cNvPr>
          <p:cNvSpPr>
            <a:spLocks noGrp="1"/>
          </p:cNvSpPr>
          <p:nvPr>
            <p:ph type="title"/>
          </p:nvPr>
        </p:nvSpPr>
        <p:spPr>
          <a:xfrm>
            <a:off x="645066" y="231112"/>
            <a:ext cx="5846171" cy="942572"/>
          </a:xfrm>
        </p:spPr>
        <p:txBody>
          <a:bodyPr vert="horz" lIns="91440" tIns="45720" rIns="91440" bIns="45720" rtlCol="0" anchor="b">
            <a:normAutofit/>
          </a:bodyPr>
          <a:lstStyle/>
          <a:p>
            <a:r>
              <a:rPr lang="en-US" sz="3800" kern="1200" dirty="0">
                <a:solidFill>
                  <a:schemeClr val="tx1"/>
                </a:solidFill>
                <a:latin typeface="+mj-lt"/>
                <a:ea typeface="+mj-ea"/>
                <a:cs typeface="+mj-cs"/>
              </a:rPr>
              <a:t>What can you do?</a:t>
            </a:r>
          </a:p>
        </p:txBody>
      </p:sp>
      <p:sp>
        <p:nvSpPr>
          <p:cNvPr id="6" name="Content Placeholder 5">
            <a:extLst>
              <a:ext uri="{FF2B5EF4-FFF2-40B4-BE49-F238E27FC236}">
                <a16:creationId xmlns:a16="http://schemas.microsoft.com/office/drawing/2014/main" id="{8FAC3B12-FBC9-5A05-EC9B-6AD3E04233A3}"/>
              </a:ext>
            </a:extLst>
          </p:cNvPr>
          <p:cNvSpPr>
            <a:spLocks noGrp="1"/>
          </p:cNvSpPr>
          <p:nvPr>
            <p:ph sz="half" idx="1"/>
          </p:nvPr>
        </p:nvSpPr>
        <p:spPr>
          <a:xfrm>
            <a:off x="645066" y="2031101"/>
            <a:ext cx="5303558" cy="3511943"/>
          </a:xfrm>
        </p:spPr>
        <p:txBody>
          <a:bodyPr vert="horz" lIns="91440" tIns="45720" rIns="91440" bIns="45720" rtlCol="0" anchor="ctr">
            <a:noAutofit/>
          </a:bodyPr>
          <a:lstStyle/>
          <a:p>
            <a:r>
              <a:rPr lang="en-US" sz="2200" dirty="0">
                <a:latin typeface="Google Sans"/>
              </a:rPr>
              <a:t>First you need to fully understand the capacity and capabilities of your treatment facility including:</a:t>
            </a:r>
          </a:p>
          <a:p>
            <a:r>
              <a:rPr lang="en-US" sz="2200" dirty="0">
                <a:latin typeface="Google Sans"/>
              </a:rPr>
              <a:t>Max Flows and Loadings</a:t>
            </a:r>
          </a:p>
          <a:p>
            <a:r>
              <a:rPr lang="en-US" sz="2200" dirty="0">
                <a:latin typeface="Google Sans"/>
              </a:rPr>
              <a:t>Current Flows and Loadings</a:t>
            </a:r>
          </a:p>
          <a:p>
            <a:r>
              <a:rPr lang="en-US" sz="2200" dirty="0">
                <a:latin typeface="Google Sans"/>
              </a:rPr>
              <a:t>How much capacity you may want to reserve for future growth</a:t>
            </a:r>
          </a:p>
          <a:p>
            <a:r>
              <a:rPr lang="en-US" sz="2200" dirty="0">
                <a:latin typeface="Google Sans"/>
              </a:rPr>
              <a:t>Cost of future Expansion </a:t>
            </a:r>
          </a:p>
        </p:txBody>
      </p:sp>
      <p:pic>
        <p:nvPicPr>
          <p:cNvPr id="7176" name="Picture 8" descr="Regional Water Reclamation Plant ...">
            <a:extLst>
              <a:ext uri="{FF2B5EF4-FFF2-40B4-BE49-F238E27FC236}">
                <a16:creationId xmlns:a16="http://schemas.microsoft.com/office/drawing/2014/main" id="{01710E2C-8755-340B-64D3-E014BFD80B8E}"/>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943725" y="1657351"/>
            <a:ext cx="4152801" cy="4171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75605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Ion</Template>
  <TotalTime>5832</TotalTime>
  <Words>716</Words>
  <Application>Microsoft Office PowerPoint</Application>
  <PresentationFormat>Widescreen</PresentationFormat>
  <Paragraphs>109</Paragraphs>
  <Slides>16</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Aptos</vt:lpstr>
      <vt:lpstr>Arial</vt:lpstr>
      <vt:lpstr>Century Gothic</vt:lpstr>
      <vt:lpstr>Google Sans</vt:lpstr>
      <vt:lpstr>Source Sans Pro</vt:lpstr>
      <vt:lpstr>Source Sans Pro Web</vt:lpstr>
      <vt:lpstr>Wingdings 3</vt:lpstr>
      <vt:lpstr>Ion</vt:lpstr>
      <vt:lpstr>Navigating the challenges of integrating new industrial dischargers into your POTW</vt:lpstr>
      <vt:lpstr>What is Pretreatment?</vt:lpstr>
      <vt:lpstr>What does a Large Industrial User look for in locating in your service area?</vt:lpstr>
      <vt:lpstr>What Seems to be the Process of larger Industrial User coming to your town.</vt:lpstr>
      <vt:lpstr>What Seems to be the Process of larger Industrial User coming to your town cont…</vt:lpstr>
      <vt:lpstr>Who doesn’t get notified?  Who is most knowledgeable about your wastewater system? </vt:lpstr>
      <vt:lpstr>What’s the Problem?</vt:lpstr>
      <vt:lpstr>Facilities</vt:lpstr>
      <vt:lpstr>What can you do?</vt:lpstr>
      <vt:lpstr>Cont….</vt:lpstr>
      <vt:lpstr>Administration Education</vt:lpstr>
      <vt:lpstr>Industries</vt:lpstr>
      <vt:lpstr>Our Process: Inquiry Form</vt:lpstr>
      <vt:lpstr>Process cont….</vt:lpstr>
      <vt:lpstr>Where are we at?</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Navigating the challenges of integrating new industrial dischargers into your POTW</dc:title>
  <dc:creator>Neyens, Jesse</dc:creator>
  <cp:lastModifiedBy>Neyens, Jesse</cp:lastModifiedBy>
  <cp:revision>23</cp:revision>
  <cp:lastPrinted>2025-04-14T17:41:32Z</cp:lastPrinted>
  <dcterms:created xsi:type="dcterms:W3CDTF">2025-04-10T18:08:16Z</dcterms:created>
  <dcterms:modified xsi:type="dcterms:W3CDTF">2025-04-16T12:19:24Z</dcterms:modified>
</cp:coreProperties>
</file>