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61" r:id="rId5"/>
    <p:sldId id="292" r:id="rId6"/>
    <p:sldId id="296" r:id="rId7"/>
    <p:sldId id="262" r:id="rId8"/>
    <p:sldId id="333" r:id="rId9"/>
    <p:sldId id="332" r:id="rId10"/>
    <p:sldId id="322" r:id="rId11"/>
    <p:sldId id="265" r:id="rId12"/>
    <p:sldId id="290" r:id="rId13"/>
    <p:sldId id="331" r:id="rId14"/>
    <p:sldId id="293" r:id="rId15"/>
    <p:sldId id="282" r:id="rId16"/>
    <p:sldId id="298" r:id="rId17"/>
    <p:sldId id="283" r:id="rId18"/>
    <p:sldId id="299" r:id="rId19"/>
    <p:sldId id="284" r:id="rId20"/>
    <p:sldId id="295" r:id="rId21"/>
    <p:sldId id="313" r:id="rId22"/>
    <p:sldId id="303" r:id="rId23"/>
    <p:sldId id="312" r:id="rId24"/>
    <p:sldId id="323" r:id="rId25"/>
    <p:sldId id="304" r:id="rId26"/>
    <p:sldId id="315" r:id="rId27"/>
    <p:sldId id="317" r:id="rId28"/>
    <p:sldId id="316" r:id="rId29"/>
    <p:sldId id="334" r:id="rId30"/>
    <p:sldId id="335" r:id="rId31"/>
    <p:sldId id="336" r:id="rId32"/>
    <p:sldId id="325" r:id="rId33"/>
    <p:sldId id="328" r:id="rId34"/>
    <p:sldId id="326" r:id="rId35"/>
    <p:sldId id="330" r:id="rId36"/>
    <p:sldId id="318" r:id="rId37"/>
    <p:sldId id="321" r:id="rId38"/>
    <p:sldId id="278" r:id="rId39"/>
    <p:sldId id="314" r:id="rId40"/>
    <p:sldId id="337" r:id="rId41"/>
    <p:sldId id="338" r:id="rId42"/>
    <p:sldId id="339" r:id="rId43"/>
    <p:sldId id="340" r:id="rId44"/>
    <p:sldId id="341" r:id="rId45"/>
    <p:sldId id="342" r:id="rId46"/>
    <p:sldId id="324" r:id="rId4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4C92938D-6A8D-49C4-9C24-716415CBCC5C}" type="datetimeFigureOut">
              <a:rPr lang="en-US" smtClean="0"/>
              <a:t>4/30/2025</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C7FC60DF-783E-4AFB-8E17-F792E9B50C6F}" type="slidenum">
              <a:rPr lang="en-US" smtClean="0"/>
              <a:t>‹#›</a:t>
            </a:fld>
            <a:endParaRPr lang="en-US"/>
          </a:p>
        </p:txBody>
      </p:sp>
    </p:spTree>
    <p:extLst>
      <p:ext uri="{BB962C8B-B14F-4D97-AF65-F5344CB8AC3E}">
        <p14:creationId xmlns:p14="http://schemas.microsoft.com/office/powerpoint/2010/main" val="275113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E91B1B44-4B07-4774-9607-332A8116FA7E}" type="datetimeFigureOut">
              <a:rPr lang="en-US" smtClean="0"/>
              <a:t>4/30/2025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900FA01E-720B-4C81-B59D-DF5C14E167D3}" type="slidenum">
              <a:rPr lang="en-US" smtClean="0"/>
              <a:t>‹#›</a:t>
            </a:fld>
            <a:endParaRPr lang="en-US"/>
          </a:p>
        </p:txBody>
      </p:sp>
    </p:spTree>
    <p:extLst>
      <p:ext uri="{BB962C8B-B14F-4D97-AF65-F5344CB8AC3E}">
        <p14:creationId xmlns:p14="http://schemas.microsoft.com/office/powerpoint/2010/main" val="247682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3</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12</a:t>
            </a:fld>
            <a:endParaRPr lang="en-US"/>
          </a:p>
        </p:txBody>
      </p:sp>
    </p:spTree>
    <p:extLst>
      <p:ext uri="{BB962C8B-B14F-4D97-AF65-F5344CB8AC3E}">
        <p14:creationId xmlns:p14="http://schemas.microsoft.com/office/powerpoint/2010/main" val="94442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E0A88-1DE6-7BBC-2FEB-A2C1718E0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14CBB-42AA-EBEB-8E78-7BB6F5384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1D143-5CEA-F9CD-2BB9-B0F6890E50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EFA0A5-ABB8-BE42-2300-F5D6EA63308A}"/>
              </a:ext>
            </a:extLst>
          </p:cNvPr>
          <p:cNvSpPr>
            <a:spLocks noGrp="1"/>
          </p:cNvSpPr>
          <p:nvPr>
            <p:ph type="sldNum" sz="quarter" idx="10"/>
          </p:nvPr>
        </p:nvSpPr>
        <p:spPr/>
        <p:txBody>
          <a:bodyPr/>
          <a:lstStyle/>
          <a:p>
            <a:fld id="{900FA01E-720B-4C81-B59D-DF5C14E167D3}" type="slidenum">
              <a:rPr lang="en-US" smtClean="0"/>
              <a:t>13</a:t>
            </a:fld>
            <a:endParaRPr lang="en-US"/>
          </a:p>
        </p:txBody>
      </p:sp>
    </p:spTree>
    <p:extLst>
      <p:ext uri="{BB962C8B-B14F-4D97-AF65-F5344CB8AC3E}">
        <p14:creationId xmlns:p14="http://schemas.microsoft.com/office/powerpoint/2010/main" val="136100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14</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15</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17</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18</a:t>
            </a:fld>
            <a:endParaRPr lang="en-US"/>
          </a:p>
        </p:txBody>
      </p:sp>
    </p:spTree>
    <p:extLst>
      <p:ext uri="{BB962C8B-B14F-4D97-AF65-F5344CB8AC3E}">
        <p14:creationId xmlns:p14="http://schemas.microsoft.com/office/powerpoint/2010/main" val="1077317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19</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20</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21</a:t>
            </a:fld>
            <a:endParaRPr lang="en-US"/>
          </a:p>
        </p:txBody>
      </p:sp>
    </p:spTree>
    <p:extLst>
      <p:ext uri="{BB962C8B-B14F-4D97-AF65-F5344CB8AC3E}">
        <p14:creationId xmlns:p14="http://schemas.microsoft.com/office/powerpoint/2010/main" val="2552564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22</a:t>
            </a:fld>
            <a:endParaRPr lang="en-US"/>
          </a:p>
        </p:txBody>
      </p:sp>
    </p:spTree>
    <p:extLst>
      <p:ext uri="{BB962C8B-B14F-4D97-AF65-F5344CB8AC3E}">
        <p14:creationId xmlns:p14="http://schemas.microsoft.com/office/powerpoint/2010/main" val="364562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4</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23</a:t>
            </a:fld>
            <a:endParaRPr lang="en-US"/>
          </a:p>
        </p:txBody>
      </p:sp>
    </p:spTree>
    <p:extLst>
      <p:ext uri="{BB962C8B-B14F-4D97-AF65-F5344CB8AC3E}">
        <p14:creationId xmlns:p14="http://schemas.microsoft.com/office/powerpoint/2010/main" val="4289918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24</a:t>
            </a:fld>
            <a:endParaRPr lang="en-US"/>
          </a:p>
        </p:txBody>
      </p:sp>
    </p:spTree>
    <p:extLst>
      <p:ext uri="{BB962C8B-B14F-4D97-AF65-F5344CB8AC3E}">
        <p14:creationId xmlns:p14="http://schemas.microsoft.com/office/powerpoint/2010/main" val="1740288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25</a:t>
            </a:fld>
            <a:endParaRPr lang="en-US"/>
          </a:p>
        </p:txBody>
      </p:sp>
    </p:spTree>
    <p:extLst>
      <p:ext uri="{BB962C8B-B14F-4D97-AF65-F5344CB8AC3E}">
        <p14:creationId xmlns:p14="http://schemas.microsoft.com/office/powerpoint/2010/main" val="3338608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26</a:t>
            </a:fld>
            <a:endParaRPr lang="en-US"/>
          </a:p>
        </p:txBody>
      </p:sp>
    </p:spTree>
    <p:extLst>
      <p:ext uri="{BB962C8B-B14F-4D97-AF65-F5344CB8AC3E}">
        <p14:creationId xmlns:p14="http://schemas.microsoft.com/office/powerpoint/2010/main" val="29382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27</a:t>
            </a:fld>
            <a:endParaRPr lang="en-US"/>
          </a:p>
        </p:txBody>
      </p:sp>
    </p:spTree>
    <p:extLst>
      <p:ext uri="{BB962C8B-B14F-4D97-AF65-F5344CB8AC3E}">
        <p14:creationId xmlns:p14="http://schemas.microsoft.com/office/powerpoint/2010/main" val="2657860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28</a:t>
            </a:fld>
            <a:endParaRPr lang="en-US"/>
          </a:p>
        </p:txBody>
      </p:sp>
    </p:spTree>
    <p:extLst>
      <p:ext uri="{BB962C8B-B14F-4D97-AF65-F5344CB8AC3E}">
        <p14:creationId xmlns:p14="http://schemas.microsoft.com/office/powerpoint/2010/main" val="331599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29</a:t>
            </a:fld>
            <a:endParaRPr lang="en-US"/>
          </a:p>
        </p:txBody>
      </p:sp>
    </p:spTree>
    <p:extLst>
      <p:ext uri="{BB962C8B-B14F-4D97-AF65-F5344CB8AC3E}">
        <p14:creationId xmlns:p14="http://schemas.microsoft.com/office/powerpoint/2010/main" val="2067684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C7FB8-F800-8B87-F5EA-B69038B07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C8438-4EFA-CFD5-8C97-E32BA8466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65C0-C3D1-3087-2158-2791A36D96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9C986-6465-3267-BB99-40D536838C36}"/>
              </a:ext>
            </a:extLst>
          </p:cNvPr>
          <p:cNvSpPr>
            <a:spLocks noGrp="1"/>
          </p:cNvSpPr>
          <p:nvPr>
            <p:ph type="sldNum" sz="quarter" idx="10"/>
          </p:nvPr>
        </p:nvSpPr>
        <p:spPr/>
        <p:txBody>
          <a:bodyPr/>
          <a:lstStyle/>
          <a:p>
            <a:fld id="{900FA01E-720B-4C81-B59D-DF5C14E167D3}" type="slidenum">
              <a:rPr lang="en-US" smtClean="0"/>
              <a:t>30</a:t>
            </a:fld>
            <a:endParaRPr lang="en-US"/>
          </a:p>
        </p:txBody>
      </p:sp>
    </p:spTree>
    <p:extLst>
      <p:ext uri="{BB962C8B-B14F-4D97-AF65-F5344CB8AC3E}">
        <p14:creationId xmlns:p14="http://schemas.microsoft.com/office/powerpoint/2010/main" val="2788928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89762-6689-7F2E-A6BB-3B06151DC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B9B30-24F4-67A5-7A7D-AC448E953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B544F-9272-8C2B-6DEA-F6E501CCDE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692F2C-47D4-7786-A4FC-67F549992851}"/>
              </a:ext>
            </a:extLst>
          </p:cNvPr>
          <p:cNvSpPr>
            <a:spLocks noGrp="1"/>
          </p:cNvSpPr>
          <p:nvPr>
            <p:ph type="sldNum" sz="quarter" idx="10"/>
          </p:nvPr>
        </p:nvSpPr>
        <p:spPr/>
        <p:txBody>
          <a:bodyPr/>
          <a:lstStyle/>
          <a:p>
            <a:fld id="{900FA01E-720B-4C81-B59D-DF5C14E167D3}" type="slidenum">
              <a:rPr lang="en-US" smtClean="0"/>
              <a:t>31</a:t>
            </a:fld>
            <a:endParaRPr lang="en-US"/>
          </a:p>
        </p:txBody>
      </p:sp>
    </p:spTree>
    <p:extLst>
      <p:ext uri="{BB962C8B-B14F-4D97-AF65-F5344CB8AC3E}">
        <p14:creationId xmlns:p14="http://schemas.microsoft.com/office/powerpoint/2010/main" val="2736465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32</a:t>
            </a:fld>
            <a:endParaRPr lang="en-US"/>
          </a:p>
        </p:txBody>
      </p:sp>
    </p:spTree>
    <p:extLst>
      <p:ext uri="{BB962C8B-B14F-4D97-AF65-F5344CB8AC3E}">
        <p14:creationId xmlns:p14="http://schemas.microsoft.com/office/powerpoint/2010/main" val="58435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5</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33</a:t>
            </a:fld>
            <a:endParaRPr lang="en-US"/>
          </a:p>
        </p:txBody>
      </p:sp>
    </p:spTree>
    <p:extLst>
      <p:ext uri="{BB962C8B-B14F-4D97-AF65-F5344CB8AC3E}">
        <p14:creationId xmlns:p14="http://schemas.microsoft.com/office/powerpoint/2010/main" val="3244948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34</a:t>
            </a:fld>
            <a:endParaRPr lang="en-US"/>
          </a:p>
        </p:txBody>
      </p:sp>
    </p:spTree>
    <p:extLst>
      <p:ext uri="{BB962C8B-B14F-4D97-AF65-F5344CB8AC3E}">
        <p14:creationId xmlns:p14="http://schemas.microsoft.com/office/powerpoint/2010/main" val="3027267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35</a:t>
            </a:fld>
            <a:endParaRPr lang="en-US"/>
          </a:p>
        </p:txBody>
      </p:sp>
    </p:spTree>
    <p:extLst>
      <p:ext uri="{BB962C8B-B14F-4D97-AF65-F5344CB8AC3E}">
        <p14:creationId xmlns:p14="http://schemas.microsoft.com/office/powerpoint/2010/main" val="829350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36</a:t>
            </a:fld>
            <a:endParaRPr lang="en-US"/>
          </a:p>
        </p:txBody>
      </p:sp>
    </p:spTree>
    <p:extLst>
      <p:ext uri="{BB962C8B-B14F-4D97-AF65-F5344CB8AC3E}">
        <p14:creationId xmlns:p14="http://schemas.microsoft.com/office/powerpoint/2010/main" val="352922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FA01E-720B-4C81-B59D-DF5C14E167D3}" type="slidenum">
              <a:rPr lang="en-US" smtClean="0"/>
              <a:t>37</a:t>
            </a:fld>
            <a:endParaRPr lang="en-US"/>
          </a:p>
        </p:txBody>
      </p:sp>
    </p:spTree>
    <p:extLst>
      <p:ext uri="{BB962C8B-B14F-4D97-AF65-F5344CB8AC3E}">
        <p14:creationId xmlns:p14="http://schemas.microsoft.com/office/powerpoint/2010/main" val="3634475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FA5AE-789F-4BD8-9F50-25C83584BF92}" type="slidenum">
              <a:rPr lang="en-US" smtClean="0"/>
              <a:t>38</a:t>
            </a:fld>
            <a:endParaRPr lang="en-US"/>
          </a:p>
        </p:txBody>
      </p:sp>
    </p:spTree>
    <p:extLst>
      <p:ext uri="{BB962C8B-B14F-4D97-AF65-F5344CB8AC3E}">
        <p14:creationId xmlns:p14="http://schemas.microsoft.com/office/powerpoint/2010/main" val="2788567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39</a:t>
            </a:fld>
            <a:endParaRPr lang="en-US"/>
          </a:p>
        </p:txBody>
      </p:sp>
    </p:spTree>
    <p:extLst>
      <p:ext uri="{BB962C8B-B14F-4D97-AF65-F5344CB8AC3E}">
        <p14:creationId xmlns:p14="http://schemas.microsoft.com/office/powerpoint/2010/main" val="1357729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065A6-40E2-CDB5-2879-69D8B627F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08C91-3CCE-181F-EBF2-5E4134234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A3838-8760-1103-7309-02737C6437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D7174E-E7B8-4182-E65D-0C4172CC5500}"/>
              </a:ext>
            </a:extLst>
          </p:cNvPr>
          <p:cNvSpPr>
            <a:spLocks noGrp="1"/>
          </p:cNvSpPr>
          <p:nvPr>
            <p:ph type="sldNum" sz="quarter" idx="10"/>
          </p:nvPr>
        </p:nvSpPr>
        <p:spPr/>
        <p:txBody>
          <a:bodyPr/>
          <a:lstStyle/>
          <a:p>
            <a:fld id="{900FA01E-720B-4C81-B59D-DF5C14E167D3}" type="slidenum">
              <a:rPr lang="en-US" smtClean="0"/>
              <a:t>40</a:t>
            </a:fld>
            <a:endParaRPr lang="en-US"/>
          </a:p>
        </p:txBody>
      </p:sp>
    </p:spTree>
    <p:extLst>
      <p:ext uri="{BB962C8B-B14F-4D97-AF65-F5344CB8AC3E}">
        <p14:creationId xmlns:p14="http://schemas.microsoft.com/office/powerpoint/2010/main" val="2796770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3A89-09D3-0BBF-D7D2-DD5E48FE5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776C0-3153-08EA-618A-92698E962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CC5B1-B1ED-C20B-E471-FECC2DFE68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5043D6-B891-1B3C-F553-BB4E4D232500}"/>
              </a:ext>
            </a:extLst>
          </p:cNvPr>
          <p:cNvSpPr>
            <a:spLocks noGrp="1"/>
          </p:cNvSpPr>
          <p:nvPr>
            <p:ph type="sldNum" sz="quarter" idx="10"/>
          </p:nvPr>
        </p:nvSpPr>
        <p:spPr/>
        <p:txBody>
          <a:bodyPr/>
          <a:lstStyle/>
          <a:p>
            <a:fld id="{900FA01E-720B-4C81-B59D-DF5C14E167D3}" type="slidenum">
              <a:rPr lang="en-US" smtClean="0"/>
              <a:t>41</a:t>
            </a:fld>
            <a:endParaRPr lang="en-US"/>
          </a:p>
        </p:txBody>
      </p:sp>
    </p:spTree>
    <p:extLst>
      <p:ext uri="{BB962C8B-B14F-4D97-AF65-F5344CB8AC3E}">
        <p14:creationId xmlns:p14="http://schemas.microsoft.com/office/powerpoint/2010/main" val="606851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AEB57-7A2B-8733-870C-9F119FDA3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E16B5-3745-C95D-7623-3D45C7B5A4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6B571-EB54-A930-1060-9E5395BA48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2A2BAE-7FD8-3685-04F8-2354EAA0C88C}"/>
              </a:ext>
            </a:extLst>
          </p:cNvPr>
          <p:cNvSpPr>
            <a:spLocks noGrp="1"/>
          </p:cNvSpPr>
          <p:nvPr>
            <p:ph type="sldNum" sz="quarter" idx="10"/>
          </p:nvPr>
        </p:nvSpPr>
        <p:spPr/>
        <p:txBody>
          <a:bodyPr/>
          <a:lstStyle/>
          <a:p>
            <a:fld id="{900FA01E-720B-4C81-B59D-DF5C14E167D3}" type="slidenum">
              <a:rPr lang="en-US" smtClean="0"/>
              <a:t>42</a:t>
            </a:fld>
            <a:endParaRPr lang="en-US"/>
          </a:p>
        </p:txBody>
      </p:sp>
    </p:spTree>
    <p:extLst>
      <p:ext uri="{BB962C8B-B14F-4D97-AF65-F5344CB8AC3E}">
        <p14:creationId xmlns:p14="http://schemas.microsoft.com/office/powerpoint/2010/main" val="357762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6</a:t>
            </a:fld>
            <a:endParaRPr lang="en-US"/>
          </a:p>
        </p:txBody>
      </p:sp>
    </p:spTree>
    <p:extLst>
      <p:ext uri="{BB962C8B-B14F-4D97-AF65-F5344CB8AC3E}">
        <p14:creationId xmlns:p14="http://schemas.microsoft.com/office/powerpoint/2010/main" val="2785929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BFB3F-8F70-2BF8-F3BF-AD6A8211C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2622E-33DC-95A2-D042-9D8204008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23D1A-CC75-24BC-E8B9-B03D3EEA1B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3CAD16-EFE9-D0AB-5549-375900D120B9}"/>
              </a:ext>
            </a:extLst>
          </p:cNvPr>
          <p:cNvSpPr>
            <a:spLocks noGrp="1"/>
          </p:cNvSpPr>
          <p:nvPr>
            <p:ph type="sldNum" sz="quarter" idx="10"/>
          </p:nvPr>
        </p:nvSpPr>
        <p:spPr/>
        <p:txBody>
          <a:bodyPr/>
          <a:lstStyle/>
          <a:p>
            <a:fld id="{900FA01E-720B-4C81-B59D-DF5C14E167D3}" type="slidenum">
              <a:rPr lang="en-US" smtClean="0"/>
              <a:t>43</a:t>
            </a:fld>
            <a:endParaRPr lang="en-US"/>
          </a:p>
        </p:txBody>
      </p:sp>
    </p:spTree>
    <p:extLst>
      <p:ext uri="{BB962C8B-B14F-4D97-AF65-F5344CB8AC3E}">
        <p14:creationId xmlns:p14="http://schemas.microsoft.com/office/powerpoint/2010/main" val="2321941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5BC2F-4F37-F636-7FF2-4A70D80A8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24C2F-B5DF-AB1E-CBD1-37FF8DF12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023C2-834D-FA57-625D-EC6A81D28C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BE9136-D763-4144-1754-D04729C815CE}"/>
              </a:ext>
            </a:extLst>
          </p:cNvPr>
          <p:cNvSpPr>
            <a:spLocks noGrp="1"/>
          </p:cNvSpPr>
          <p:nvPr>
            <p:ph type="sldNum" sz="quarter" idx="10"/>
          </p:nvPr>
        </p:nvSpPr>
        <p:spPr/>
        <p:txBody>
          <a:bodyPr/>
          <a:lstStyle/>
          <a:p>
            <a:fld id="{900FA01E-720B-4C81-B59D-DF5C14E167D3}" type="slidenum">
              <a:rPr lang="en-US" smtClean="0"/>
              <a:t>44</a:t>
            </a:fld>
            <a:endParaRPr lang="en-US"/>
          </a:p>
        </p:txBody>
      </p:sp>
    </p:spTree>
    <p:extLst>
      <p:ext uri="{BB962C8B-B14F-4D97-AF65-F5344CB8AC3E}">
        <p14:creationId xmlns:p14="http://schemas.microsoft.com/office/powerpoint/2010/main" val="2247914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AAF8-DAFD-040C-31EE-98263EF79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CDF00-D4F0-C33B-C1E4-5E918E314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DA14D-C94A-BE66-297F-79F78EF6FF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848E9-7782-5FBC-3554-B0E570295A97}"/>
              </a:ext>
            </a:extLst>
          </p:cNvPr>
          <p:cNvSpPr>
            <a:spLocks noGrp="1"/>
          </p:cNvSpPr>
          <p:nvPr>
            <p:ph type="sldNum" sz="quarter" idx="10"/>
          </p:nvPr>
        </p:nvSpPr>
        <p:spPr/>
        <p:txBody>
          <a:bodyPr/>
          <a:lstStyle/>
          <a:p>
            <a:fld id="{900FA01E-720B-4C81-B59D-DF5C14E167D3}" type="slidenum">
              <a:rPr lang="en-US" smtClean="0"/>
              <a:t>45</a:t>
            </a:fld>
            <a:endParaRPr lang="en-US"/>
          </a:p>
        </p:txBody>
      </p:sp>
    </p:spTree>
    <p:extLst>
      <p:ext uri="{BB962C8B-B14F-4D97-AF65-F5344CB8AC3E}">
        <p14:creationId xmlns:p14="http://schemas.microsoft.com/office/powerpoint/2010/main" val="94367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46</a:t>
            </a:fld>
            <a:endParaRPr lang="en-US"/>
          </a:p>
        </p:txBody>
      </p:sp>
    </p:spTree>
    <p:extLst>
      <p:ext uri="{BB962C8B-B14F-4D97-AF65-F5344CB8AC3E}">
        <p14:creationId xmlns:p14="http://schemas.microsoft.com/office/powerpoint/2010/main" val="376155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7</a:t>
            </a:fld>
            <a:endParaRPr lang="en-US"/>
          </a:p>
        </p:txBody>
      </p:sp>
    </p:spTree>
    <p:extLst>
      <p:ext uri="{BB962C8B-B14F-4D97-AF65-F5344CB8AC3E}">
        <p14:creationId xmlns:p14="http://schemas.microsoft.com/office/powerpoint/2010/main" val="258207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2DEF5-007B-C839-9800-A906D5219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0B673-17BC-2F83-FF32-816A93F8B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B0D70-975B-1A3E-2700-3750A939A6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4547A5-9851-06F0-C93A-E8E8EDFD97E6}"/>
              </a:ext>
            </a:extLst>
          </p:cNvPr>
          <p:cNvSpPr>
            <a:spLocks noGrp="1"/>
          </p:cNvSpPr>
          <p:nvPr>
            <p:ph type="sldNum" sz="quarter" idx="10"/>
          </p:nvPr>
        </p:nvSpPr>
        <p:spPr/>
        <p:txBody>
          <a:bodyPr/>
          <a:lstStyle/>
          <a:p>
            <a:fld id="{900FA01E-720B-4C81-B59D-DF5C14E167D3}" type="slidenum">
              <a:rPr lang="en-US" smtClean="0"/>
              <a:t>8</a:t>
            </a:fld>
            <a:endParaRPr lang="en-US"/>
          </a:p>
        </p:txBody>
      </p:sp>
    </p:spTree>
    <p:extLst>
      <p:ext uri="{BB962C8B-B14F-4D97-AF65-F5344CB8AC3E}">
        <p14:creationId xmlns:p14="http://schemas.microsoft.com/office/powerpoint/2010/main" val="83784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A6B45-B95B-12FF-B268-2614DEA7B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06389-36A9-C1B6-8D7D-DE8CB6121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BEBFC-D0E5-130D-763A-36F217900D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B05BFD-F6F1-D58A-03A0-E1ED4E09B026}"/>
              </a:ext>
            </a:extLst>
          </p:cNvPr>
          <p:cNvSpPr>
            <a:spLocks noGrp="1"/>
          </p:cNvSpPr>
          <p:nvPr>
            <p:ph type="sldNum" sz="quarter" idx="10"/>
          </p:nvPr>
        </p:nvSpPr>
        <p:spPr/>
        <p:txBody>
          <a:bodyPr/>
          <a:lstStyle/>
          <a:p>
            <a:fld id="{900FA01E-720B-4C81-B59D-DF5C14E167D3}" type="slidenum">
              <a:rPr lang="en-US" smtClean="0"/>
              <a:t>9</a:t>
            </a:fld>
            <a:endParaRPr lang="en-US"/>
          </a:p>
        </p:txBody>
      </p:sp>
    </p:spTree>
    <p:extLst>
      <p:ext uri="{BB962C8B-B14F-4D97-AF65-F5344CB8AC3E}">
        <p14:creationId xmlns:p14="http://schemas.microsoft.com/office/powerpoint/2010/main" val="112863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10</a:t>
            </a:fld>
            <a:endParaRPr lang="en-US"/>
          </a:p>
        </p:txBody>
      </p:sp>
    </p:spTree>
    <p:extLst>
      <p:ext uri="{BB962C8B-B14F-4D97-AF65-F5344CB8AC3E}">
        <p14:creationId xmlns:p14="http://schemas.microsoft.com/office/powerpoint/2010/main" val="378910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FA01E-720B-4C81-B59D-DF5C14E167D3}" type="slidenum">
              <a:rPr lang="en-US" smtClean="0"/>
              <a:t>11</a:t>
            </a:fld>
            <a:endParaRPr lang="en-US"/>
          </a:p>
        </p:txBody>
      </p:sp>
    </p:spTree>
    <p:extLst>
      <p:ext uri="{BB962C8B-B14F-4D97-AF65-F5344CB8AC3E}">
        <p14:creationId xmlns:p14="http://schemas.microsoft.com/office/powerpoint/2010/main" val="258207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3AFBCF-5ADF-4884-940E-0FA03437AFD2}"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104747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AFBCF-5ADF-4884-940E-0FA03437AFD2}"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21111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AFBCF-5ADF-4884-940E-0FA03437AFD2}"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391652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AFBCF-5ADF-4884-940E-0FA03437AFD2}"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267754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3AFBCF-5ADF-4884-940E-0FA03437AFD2}"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42358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AFBCF-5ADF-4884-940E-0FA03437AFD2}"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360838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AFBCF-5ADF-4884-940E-0FA03437AFD2}"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37137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AFBCF-5ADF-4884-940E-0FA03437AFD2}"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149813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AFBCF-5ADF-4884-940E-0FA03437AFD2}"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371650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3AFBCF-5ADF-4884-940E-0FA03437AFD2}"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336332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3AFBCF-5ADF-4884-940E-0FA03437AFD2}"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6868-4118-4584-B9D1-3659C3B38CE9}" type="slidenum">
              <a:rPr lang="en-US" smtClean="0"/>
              <a:t>‹#›</a:t>
            </a:fld>
            <a:endParaRPr lang="en-US"/>
          </a:p>
        </p:txBody>
      </p:sp>
    </p:spTree>
    <p:extLst>
      <p:ext uri="{BB962C8B-B14F-4D97-AF65-F5344CB8AC3E}">
        <p14:creationId xmlns:p14="http://schemas.microsoft.com/office/powerpoint/2010/main" val="181248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AFBCF-5ADF-4884-940E-0FA03437AFD2}" type="datetimeFigureOut">
              <a:rPr lang="en-US" smtClean="0"/>
              <a:t>4/30/2025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A6868-4118-4584-B9D1-3659C3B38CE9}" type="slidenum">
              <a:rPr lang="en-US" smtClean="0"/>
              <a:t>‹#›</a:t>
            </a:fld>
            <a:endParaRPr lang="en-US"/>
          </a:p>
        </p:txBody>
      </p:sp>
    </p:spTree>
    <p:extLst>
      <p:ext uri="{BB962C8B-B14F-4D97-AF65-F5344CB8AC3E}">
        <p14:creationId xmlns:p14="http://schemas.microsoft.com/office/powerpoint/2010/main" val="375455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hyperlink" Target="https://www.agilent.com/en/product/atomic-spectroscopy/inductively-coupled-plasma-mass-spectrometry-icp-ms/what-is-icp-ms-icp-ms-faqs" TargetMode="External"/><Relationship Id="rId4" Type="http://schemas.openxmlformats.org/officeDocument/2006/relationships/hyperlink" Target="https://www.agilent.com/en/product/atomic-spectroscopy/inductively-coupled-plasma-mass-spectrometry-icp-ms/icp-ms-instruments/7850-icp-m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ecfr.io/Title-40/Part-141" TargetMode="External"/><Relationship Id="rId5" Type="http://schemas.openxmlformats.org/officeDocument/2006/relationships/hyperlink" Target="https://www.govinfo.gov/content/pkg/FR-2017-08-28/pdf/2017-17271.pdf" TargetMode="External"/><Relationship Id="rId4" Type="http://schemas.openxmlformats.org/officeDocument/2006/relationships/hyperlink" Target="https://www.epa.gov/cwa-methods/methods-update-rule-201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ecfr.gov/current/title-40/chapter-I/subchapter-N/part-40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 y="283"/>
            <a:ext cx="9143245" cy="6857434"/>
          </a:xfrm>
          <a:prstGeom prst="rect">
            <a:avLst/>
          </a:prstGeom>
        </p:spPr>
      </p:pic>
      <p:sp>
        <p:nvSpPr>
          <p:cNvPr id="2" name="Title 1"/>
          <p:cNvSpPr>
            <a:spLocks noGrp="1"/>
          </p:cNvSpPr>
          <p:nvPr>
            <p:ph type="ctrTitle"/>
          </p:nvPr>
        </p:nvSpPr>
        <p:spPr>
          <a:xfrm>
            <a:off x="990600" y="2130425"/>
            <a:ext cx="7467600" cy="1470025"/>
          </a:xfrm>
        </p:spPr>
        <p:txBody>
          <a:bodyPr>
            <a:normAutofit/>
          </a:bodyPr>
          <a:lstStyle/>
          <a:p>
            <a:r>
              <a:rPr lang="en-US" dirty="0"/>
              <a:t>Best Practices-Sampling and Impact on Laboratory Analysis</a:t>
            </a:r>
          </a:p>
        </p:txBody>
      </p:sp>
      <p:sp>
        <p:nvSpPr>
          <p:cNvPr id="3" name="Subtitle 2"/>
          <p:cNvSpPr>
            <a:spLocks noGrp="1"/>
          </p:cNvSpPr>
          <p:nvPr>
            <p:ph type="subTitle" idx="1"/>
          </p:nvPr>
        </p:nvSpPr>
        <p:spPr>
          <a:xfrm>
            <a:off x="1371599" y="3886200"/>
            <a:ext cx="6400800" cy="1752600"/>
          </a:xfrm>
        </p:spPr>
        <p:txBody>
          <a:bodyPr/>
          <a:lstStyle/>
          <a:p>
            <a:r>
              <a:rPr lang="en-US" dirty="0">
                <a:solidFill>
                  <a:schemeClr val="tx1"/>
                </a:solidFill>
              </a:rPr>
              <a:t> </a:t>
            </a:r>
          </a:p>
          <a:p>
            <a:r>
              <a:rPr lang="en-US" dirty="0">
                <a:solidFill>
                  <a:schemeClr val="tx1"/>
                </a:solidFill>
              </a:rPr>
              <a:t>Energy Laboratories, Inc.</a:t>
            </a:r>
          </a:p>
          <a:p>
            <a:r>
              <a:rPr lang="en-US">
                <a:solidFill>
                  <a:schemeClr val="tx1"/>
                </a:solidFill>
              </a:rPr>
              <a:t>Amanda Carlson</a:t>
            </a:r>
          </a:p>
          <a:p>
            <a:endParaRPr lang="en-US" dirty="0">
              <a:solidFill>
                <a:schemeClr val="tx1"/>
              </a:solidFill>
            </a:endParaRPr>
          </a:p>
        </p:txBody>
      </p:sp>
    </p:spTree>
    <p:extLst>
      <p:ext uri="{BB962C8B-B14F-4D97-AF65-F5344CB8AC3E}">
        <p14:creationId xmlns:p14="http://schemas.microsoft.com/office/powerpoint/2010/main" val="398120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5" name="Rectangle 4"/>
          <p:cNvSpPr/>
          <p:nvPr/>
        </p:nvSpPr>
        <p:spPr>
          <a:xfrm>
            <a:off x="1143000" y="1803939"/>
            <a:ext cx="7467600" cy="4594078"/>
          </a:xfrm>
          <a:prstGeom prst="rect">
            <a:avLst/>
          </a:prstGeom>
        </p:spPr>
        <p:txBody>
          <a:bodyPr wrap="square">
            <a:spAutoFit/>
          </a:bodyPr>
          <a:lstStyle/>
          <a:p>
            <a:pPr marL="342900" lvl="1" indent="-342900">
              <a:spcBef>
                <a:spcPts val="1200"/>
              </a:spcBef>
              <a:spcAft>
                <a:spcPts val="500"/>
              </a:spcAft>
              <a:buFont typeface="Arial" panose="020B0604020202020204" pitchFamily="34" charset="0"/>
              <a:buChar char="•"/>
            </a:pPr>
            <a:r>
              <a:rPr lang="en-US" altLang="en-US" sz="2400" b="1" dirty="0"/>
              <a:t>Getting Started With The Lab</a:t>
            </a:r>
          </a:p>
          <a:p>
            <a:pPr marL="1092200" lvl="1" indent="-285750">
              <a:lnSpc>
                <a:spcPct val="90000"/>
              </a:lnSpc>
              <a:buFont typeface="Arial" panose="020B0604020202020204" pitchFamily="34" charset="0"/>
              <a:buChar char="•"/>
              <a:defRPr/>
            </a:pPr>
            <a:r>
              <a:rPr lang="en-US" altLang="en-US" sz="2000" dirty="0">
                <a:cs typeface="Times New Roman" charset="0"/>
              </a:rPr>
              <a:t>The lab can create a quote with the required parameters, frequency, special limits.  If there are required reporting values for a permit, please request these.  State limits, local limits.</a:t>
            </a:r>
          </a:p>
          <a:p>
            <a:pPr marL="1549400" lvl="2" indent="-285750">
              <a:lnSpc>
                <a:spcPct val="90000"/>
              </a:lnSpc>
              <a:buFont typeface="Arial" panose="020B0604020202020204" pitchFamily="34" charset="0"/>
              <a:buChar char="•"/>
              <a:defRPr/>
            </a:pPr>
            <a:r>
              <a:rPr lang="en-US" altLang="en-US" sz="2000" dirty="0">
                <a:cs typeface="Times New Roman" charset="0"/>
              </a:rPr>
              <a:t>Assign a specific project name to requests.</a:t>
            </a:r>
          </a:p>
          <a:p>
            <a:pPr marL="2006600" lvl="3" indent="-285750">
              <a:lnSpc>
                <a:spcPct val="90000"/>
              </a:lnSpc>
              <a:buFont typeface="Arial" panose="020B0604020202020204" pitchFamily="34" charset="0"/>
              <a:buChar char="•"/>
              <a:defRPr/>
            </a:pPr>
            <a:r>
              <a:rPr lang="en-US" altLang="en-US" sz="2000" dirty="0">
                <a:cs typeface="Times New Roman" charset="0"/>
              </a:rPr>
              <a:t>Groundwater sampling can apply to several events.</a:t>
            </a:r>
          </a:p>
          <a:p>
            <a:pPr marL="2006600" lvl="3" indent="-285750">
              <a:lnSpc>
                <a:spcPct val="90000"/>
              </a:lnSpc>
              <a:buFont typeface="Arial" panose="020B0604020202020204" pitchFamily="34" charset="0"/>
              <a:buChar char="•"/>
              <a:defRPr/>
            </a:pPr>
            <a:r>
              <a:rPr lang="en-US" altLang="en-US" sz="2000" dirty="0">
                <a:cs typeface="Times New Roman" charset="0"/>
              </a:rPr>
              <a:t>Specific naming helps to ensure quote is linked to event.</a:t>
            </a:r>
          </a:p>
          <a:p>
            <a:pPr marL="1092200" lvl="1" indent="-285750">
              <a:lnSpc>
                <a:spcPct val="90000"/>
              </a:lnSpc>
              <a:buFont typeface="Arial" panose="020B0604020202020204" pitchFamily="34" charset="0"/>
              <a:buChar char="•"/>
              <a:defRPr/>
            </a:pPr>
            <a:r>
              <a:rPr lang="en-US" altLang="en-US" sz="2000" dirty="0">
                <a:cs typeface="Times New Roman" charset="0"/>
              </a:rPr>
              <a:t>This helps to ensure consistency in sampling events</a:t>
            </a:r>
          </a:p>
          <a:p>
            <a:pPr marL="1092200" lvl="1" indent="-285750">
              <a:lnSpc>
                <a:spcPct val="90000"/>
              </a:lnSpc>
              <a:buFont typeface="Arial" panose="020B0604020202020204" pitchFamily="34" charset="0"/>
              <a:buChar char="•"/>
              <a:defRPr/>
            </a:pPr>
            <a:r>
              <a:rPr lang="en-US" altLang="en-US" sz="2000" dirty="0">
                <a:cs typeface="Times New Roman" charset="0"/>
              </a:rPr>
              <a:t>Energy Laboratories has an option called Energy Express. This will prepopulate a COC and pre-populated sample labels.</a:t>
            </a:r>
            <a:endParaRPr lang="en-US" altLang="en-US" sz="2000" dirty="0"/>
          </a:p>
          <a:p>
            <a:pPr marL="457200" lvl="2">
              <a:spcBef>
                <a:spcPts val="1200"/>
              </a:spcBef>
              <a:spcAft>
                <a:spcPts val="500"/>
              </a:spcAft>
            </a:pPr>
            <a:endParaRPr lang="en-US" altLang="en-US" dirty="0">
              <a:latin typeface="Arial" charset="0"/>
              <a:cs typeface="Arial" charset="0"/>
            </a:endParaRPr>
          </a:p>
          <a:p>
            <a:pPr marL="1092200" lvl="1" indent="-285750">
              <a:lnSpc>
                <a:spcPct val="90000"/>
              </a:lnSpc>
              <a:buFont typeface="Arial" panose="020B0604020202020204" pitchFamily="34" charset="0"/>
              <a:buChar char="•"/>
              <a:defRPr/>
            </a:pPr>
            <a:endParaRPr lang="en-US" altLang="en-US" dirty="0">
              <a:latin typeface="Arial" charset="0"/>
              <a:cs typeface="Arial" charset="0"/>
            </a:endParaRPr>
          </a:p>
        </p:txBody>
      </p:sp>
      <p:sp>
        <p:nvSpPr>
          <p:cNvPr id="3" name="TextBox 2"/>
          <p:cNvSpPr txBox="1"/>
          <p:nvPr/>
        </p:nvSpPr>
        <p:spPr>
          <a:xfrm>
            <a:off x="914400" y="912167"/>
            <a:ext cx="7543800" cy="461665"/>
          </a:xfrm>
          <a:prstGeom prst="rect">
            <a:avLst/>
          </a:prstGeom>
          <a:noFill/>
        </p:spPr>
        <p:txBody>
          <a:bodyPr wrap="square" rtlCol="0">
            <a:spAutoFit/>
          </a:bodyPr>
          <a:lstStyle/>
          <a:p>
            <a:r>
              <a:rPr lang="en-US" sz="2400" b="1" dirty="0">
                <a:solidFill>
                  <a:srgbClr val="00B0F0"/>
                </a:solidFill>
              </a:rPr>
              <a:t>Sample Collection Considerations</a:t>
            </a:r>
          </a:p>
        </p:txBody>
      </p:sp>
    </p:spTree>
    <p:extLst>
      <p:ext uri="{BB962C8B-B14F-4D97-AF65-F5344CB8AC3E}">
        <p14:creationId xmlns:p14="http://schemas.microsoft.com/office/powerpoint/2010/main" val="351366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5" name="Rectangle 4"/>
          <p:cNvSpPr/>
          <p:nvPr/>
        </p:nvSpPr>
        <p:spPr>
          <a:xfrm>
            <a:off x="1143000" y="1828908"/>
            <a:ext cx="7467600" cy="4634089"/>
          </a:xfrm>
          <a:prstGeom prst="rect">
            <a:avLst/>
          </a:prstGeom>
        </p:spPr>
        <p:txBody>
          <a:bodyPr wrap="square">
            <a:spAutoFit/>
          </a:bodyPr>
          <a:lstStyle/>
          <a:p>
            <a:pPr marL="342900" lvl="1" indent="-342900">
              <a:spcBef>
                <a:spcPts val="1200"/>
              </a:spcBef>
              <a:spcAft>
                <a:spcPts val="500"/>
              </a:spcAft>
              <a:buFont typeface="Arial" panose="020B0604020202020204" pitchFamily="34" charset="0"/>
              <a:buChar char="•"/>
            </a:pPr>
            <a:r>
              <a:rPr lang="en-US" altLang="en-US" sz="2400" b="1" dirty="0"/>
              <a:t>Getting Started With The Lab</a:t>
            </a:r>
          </a:p>
          <a:p>
            <a:pPr marL="800100" lvl="2" indent="-342900">
              <a:spcBef>
                <a:spcPts val="1200"/>
              </a:spcBef>
              <a:spcAft>
                <a:spcPts val="500"/>
              </a:spcAft>
              <a:buFont typeface="Wingdings" panose="05000000000000000000" pitchFamily="2" charset="2"/>
              <a:buChar char="§"/>
            </a:pPr>
            <a:r>
              <a:rPr lang="en-US" altLang="en-US" dirty="0">
                <a:latin typeface="Arial" charset="0"/>
                <a:cs typeface="Times New Roman" charset="0"/>
              </a:rPr>
              <a:t>Acquire a bottle set from your laboratory</a:t>
            </a:r>
          </a:p>
          <a:p>
            <a:pPr marL="1092200" lvl="1" indent="-285750">
              <a:lnSpc>
                <a:spcPct val="90000"/>
              </a:lnSpc>
              <a:buFont typeface="Arial" panose="020B0604020202020204" pitchFamily="34" charset="0"/>
              <a:buChar char="•"/>
              <a:defRPr/>
            </a:pPr>
            <a:r>
              <a:rPr lang="en-US" altLang="en-US" dirty="0">
                <a:cs typeface="Times New Roman" charset="0"/>
              </a:rPr>
              <a:t>Call a Project Manager to order the supplies for your sampling project.</a:t>
            </a:r>
          </a:p>
          <a:p>
            <a:pPr marL="1092200" lvl="1" indent="-285750">
              <a:lnSpc>
                <a:spcPct val="90000"/>
              </a:lnSpc>
              <a:buFont typeface="Arial" panose="020B0604020202020204" pitchFamily="34" charset="0"/>
              <a:buChar char="•"/>
              <a:defRPr/>
            </a:pPr>
            <a:r>
              <a:rPr lang="en-US" altLang="en-US" dirty="0">
                <a:cs typeface="Times New Roman" charset="0"/>
              </a:rPr>
              <a:t>If you have a stock of containers, contact the lab prior to sampling to ensure you are using the correct containers for the event.</a:t>
            </a:r>
          </a:p>
          <a:p>
            <a:pPr marL="1549400" lvl="2" indent="-285750">
              <a:lnSpc>
                <a:spcPct val="90000"/>
              </a:lnSpc>
              <a:buFont typeface="Arial" panose="020B0604020202020204" pitchFamily="34" charset="0"/>
              <a:buChar char="•"/>
              <a:defRPr/>
            </a:pPr>
            <a:r>
              <a:rPr lang="en-US" altLang="en-US" dirty="0">
                <a:cs typeface="Times New Roman" charset="0"/>
              </a:rPr>
              <a:t>Some tests have flexibility in containers</a:t>
            </a:r>
          </a:p>
          <a:p>
            <a:pPr marL="1549400" lvl="2" indent="-285750">
              <a:lnSpc>
                <a:spcPct val="90000"/>
              </a:lnSpc>
              <a:buFont typeface="Arial" panose="020B0604020202020204" pitchFamily="34" charset="0"/>
              <a:buChar char="•"/>
              <a:defRPr/>
            </a:pPr>
            <a:r>
              <a:rPr lang="en-US" altLang="en-US" dirty="0">
                <a:cs typeface="Times New Roman" charset="0"/>
              </a:rPr>
              <a:t>Some tests have specific requirements which MUST be adhered to.</a:t>
            </a:r>
          </a:p>
          <a:p>
            <a:pPr marL="806450" lvl="1">
              <a:lnSpc>
                <a:spcPct val="90000"/>
              </a:lnSpc>
              <a:defRPr/>
            </a:pPr>
            <a:endParaRPr lang="en-US" altLang="en-US" dirty="0">
              <a:latin typeface="Arial" charset="0"/>
              <a:cs typeface="Times New Roman" charset="0"/>
            </a:endParaRPr>
          </a:p>
          <a:p>
            <a:pPr marL="635000" indent="-285750">
              <a:lnSpc>
                <a:spcPct val="90000"/>
              </a:lnSpc>
              <a:buFont typeface="Wingdings" panose="05000000000000000000" pitchFamily="2" charset="2"/>
              <a:buChar char="§"/>
              <a:defRPr/>
            </a:pPr>
            <a:r>
              <a:rPr lang="en-US" altLang="en-US" dirty="0">
                <a:latin typeface="Arial" charset="0"/>
                <a:cs typeface="Arial" charset="0"/>
              </a:rPr>
              <a:t>Inspect the bottle set as soon as you receive it</a:t>
            </a:r>
          </a:p>
          <a:p>
            <a:pPr marL="349250">
              <a:defRPr/>
            </a:pPr>
            <a:endParaRPr lang="en-US" altLang="en-US" sz="800" dirty="0">
              <a:latin typeface="Arial" charset="0"/>
              <a:cs typeface="Arial" charset="0"/>
            </a:endParaRPr>
          </a:p>
          <a:p>
            <a:pPr marL="1092200" lvl="1" indent="-285750">
              <a:lnSpc>
                <a:spcPct val="90000"/>
              </a:lnSpc>
              <a:buFont typeface="Arial" panose="020B0604020202020204" pitchFamily="34" charset="0"/>
              <a:buChar char="•"/>
              <a:defRPr/>
            </a:pPr>
            <a:r>
              <a:rPr lang="en-US" altLang="en-US" dirty="0">
                <a:cs typeface="Times New Roman" charset="0"/>
              </a:rPr>
              <a:t>Human error sometimes occurs.</a:t>
            </a:r>
            <a:endParaRPr lang="en-US" altLang="en-US" dirty="0">
              <a:latin typeface="Arial" charset="0"/>
              <a:cs typeface="Arial" charset="0"/>
            </a:endParaRPr>
          </a:p>
          <a:p>
            <a:pPr marL="1092200" lvl="1" indent="-285750">
              <a:lnSpc>
                <a:spcPct val="90000"/>
              </a:lnSpc>
              <a:buFont typeface="Arial" panose="020B0604020202020204" pitchFamily="34" charset="0"/>
              <a:buChar char="•"/>
              <a:defRPr/>
            </a:pPr>
            <a:r>
              <a:rPr lang="en-US" altLang="en-US" dirty="0">
                <a:cs typeface="Times New Roman" charset="0"/>
              </a:rPr>
              <a:t>The laboratory was not notified of an additional test.</a:t>
            </a:r>
          </a:p>
          <a:p>
            <a:pPr marL="1092200" lvl="1" indent="-285750">
              <a:lnSpc>
                <a:spcPct val="90000"/>
              </a:lnSpc>
              <a:buFont typeface="Arial" panose="020B0604020202020204" pitchFamily="34" charset="0"/>
              <a:buChar char="•"/>
              <a:defRPr/>
            </a:pPr>
            <a:endParaRPr lang="en-US" altLang="en-US" dirty="0">
              <a:latin typeface="Arial" charset="0"/>
              <a:cs typeface="Times New Roman" charset="0"/>
            </a:endParaRPr>
          </a:p>
          <a:p>
            <a:pPr marL="635000" indent="-285750">
              <a:lnSpc>
                <a:spcPct val="90000"/>
              </a:lnSpc>
              <a:buFont typeface="Wingdings" panose="05000000000000000000" pitchFamily="2" charset="2"/>
              <a:buChar char="§"/>
              <a:defRPr/>
            </a:pPr>
            <a:r>
              <a:rPr lang="en-US" altLang="en-US" dirty="0">
                <a:latin typeface="Arial" charset="0"/>
                <a:cs typeface="Times New Roman" charset="0"/>
              </a:rPr>
              <a:t>Call your Lab with questions </a:t>
            </a:r>
            <a:r>
              <a:rPr lang="en-US" altLang="en-US" b="1" u="sng" dirty="0">
                <a:latin typeface="Arial" charset="0"/>
                <a:cs typeface="Times New Roman" charset="0"/>
              </a:rPr>
              <a:t>before</a:t>
            </a:r>
            <a:r>
              <a:rPr lang="en-US" altLang="en-US" dirty="0">
                <a:latin typeface="Arial" charset="0"/>
                <a:cs typeface="Times New Roman" charset="0"/>
              </a:rPr>
              <a:t> sampling.</a:t>
            </a:r>
            <a:endParaRPr lang="en-US" altLang="en-US" dirty="0">
              <a:latin typeface="Arial" charset="0"/>
              <a:cs typeface="Arial" charset="0"/>
            </a:endParaRPr>
          </a:p>
          <a:p>
            <a:pPr marL="1092200" lvl="1" indent="-285750">
              <a:lnSpc>
                <a:spcPct val="90000"/>
              </a:lnSpc>
              <a:buFont typeface="Arial" panose="020B0604020202020204" pitchFamily="34" charset="0"/>
              <a:buChar char="•"/>
              <a:defRPr/>
            </a:pPr>
            <a:endParaRPr lang="en-US" altLang="en-US" dirty="0">
              <a:latin typeface="Arial" charset="0"/>
              <a:cs typeface="Arial" charset="0"/>
            </a:endParaRPr>
          </a:p>
        </p:txBody>
      </p:sp>
      <p:sp>
        <p:nvSpPr>
          <p:cNvPr id="3" name="TextBox 2"/>
          <p:cNvSpPr txBox="1"/>
          <p:nvPr/>
        </p:nvSpPr>
        <p:spPr>
          <a:xfrm>
            <a:off x="914400" y="912167"/>
            <a:ext cx="7543800" cy="461665"/>
          </a:xfrm>
          <a:prstGeom prst="rect">
            <a:avLst/>
          </a:prstGeom>
          <a:noFill/>
        </p:spPr>
        <p:txBody>
          <a:bodyPr wrap="square" rtlCol="0">
            <a:spAutoFit/>
          </a:bodyPr>
          <a:lstStyle/>
          <a:p>
            <a:r>
              <a:rPr lang="en-US" sz="2400" b="1" dirty="0">
                <a:solidFill>
                  <a:srgbClr val="00B0F0"/>
                </a:solidFill>
              </a:rPr>
              <a:t>Sample Collection Considerations</a:t>
            </a:r>
          </a:p>
        </p:txBody>
      </p:sp>
    </p:spTree>
    <p:extLst>
      <p:ext uri="{BB962C8B-B14F-4D97-AF65-F5344CB8AC3E}">
        <p14:creationId xmlns:p14="http://schemas.microsoft.com/office/powerpoint/2010/main" val="85345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B0944-06B0-D683-B515-110FADCF48E7}"/>
              </a:ext>
            </a:extLst>
          </p:cNvPr>
          <p:cNvPicPr>
            <a:picLocks noChangeAspect="1"/>
          </p:cNvPicPr>
          <p:nvPr/>
        </p:nvPicPr>
        <p:blipFill>
          <a:blip r:embed="rId3"/>
          <a:stretch>
            <a:fillRect/>
          </a:stretch>
        </p:blipFill>
        <p:spPr>
          <a:xfrm>
            <a:off x="580468" y="54831"/>
            <a:ext cx="8334932" cy="6474989"/>
          </a:xfrm>
          <a:prstGeom prst="rect">
            <a:avLst/>
          </a:prstGeom>
        </p:spPr>
      </p:pic>
    </p:spTree>
    <p:extLst>
      <p:ext uri="{BB962C8B-B14F-4D97-AF65-F5344CB8AC3E}">
        <p14:creationId xmlns:p14="http://schemas.microsoft.com/office/powerpoint/2010/main" val="252621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19EB2-8EC1-562D-5093-71F97185AFD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B30D2C5-4A24-980A-A856-98897B897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1672B220-1675-D13B-9E57-61EB48ED1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772"/>
            <a:ext cx="9143245" cy="6857434"/>
          </a:xfrm>
          <a:prstGeom prst="rect">
            <a:avLst/>
          </a:prstGeom>
        </p:spPr>
      </p:pic>
      <p:sp>
        <p:nvSpPr>
          <p:cNvPr id="3" name="TextBox 2">
            <a:extLst>
              <a:ext uri="{FF2B5EF4-FFF2-40B4-BE49-F238E27FC236}">
                <a16:creationId xmlns:a16="http://schemas.microsoft.com/office/drawing/2014/main" id="{078EA75A-77F2-D4AA-FA38-B9111A1B6D92}"/>
              </a:ext>
            </a:extLst>
          </p:cNvPr>
          <p:cNvSpPr txBox="1"/>
          <p:nvPr/>
        </p:nvSpPr>
        <p:spPr>
          <a:xfrm>
            <a:off x="723522" y="721884"/>
            <a:ext cx="7543800" cy="461665"/>
          </a:xfrm>
          <a:prstGeom prst="rect">
            <a:avLst/>
          </a:prstGeom>
          <a:noFill/>
        </p:spPr>
        <p:txBody>
          <a:bodyPr wrap="square" rtlCol="0">
            <a:spAutoFit/>
          </a:bodyPr>
          <a:lstStyle/>
          <a:p>
            <a:r>
              <a:rPr lang="en-US" sz="2400" b="1" dirty="0">
                <a:solidFill>
                  <a:srgbClr val="00B0F0"/>
                </a:solidFill>
              </a:rPr>
              <a:t>Additional Sampling Considerations</a:t>
            </a:r>
          </a:p>
        </p:txBody>
      </p:sp>
      <p:sp>
        <p:nvSpPr>
          <p:cNvPr id="6" name="TextBox 5">
            <a:extLst>
              <a:ext uri="{FF2B5EF4-FFF2-40B4-BE49-F238E27FC236}">
                <a16:creationId xmlns:a16="http://schemas.microsoft.com/office/drawing/2014/main" id="{DCEC3D5A-111C-D152-CA75-7DCD616AA8FD}"/>
              </a:ext>
            </a:extLst>
          </p:cNvPr>
          <p:cNvSpPr txBox="1"/>
          <p:nvPr/>
        </p:nvSpPr>
        <p:spPr>
          <a:xfrm>
            <a:off x="1066800" y="1825172"/>
            <a:ext cx="7543800"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578E8E1C-A134-D07A-96B2-D28446BF7227}"/>
              </a:ext>
            </a:extLst>
          </p:cNvPr>
          <p:cNvSpPr txBox="1"/>
          <p:nvPr/>
        </p:nvSpPr>
        <p:spPr>
          <a:xfrm>
            <a:off x="986827" y="1825172"/>
            <a:ext cx="3428623" cy="2123658"/>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t>Oil and Grease - Method requires full container used for analysis.  If you expect a high value, sampling a smaller volume is recommended.</a:t>
            </a:r>
          </a:p>
          <a:p>
            <a:pPr marL="742950" lvl="1" indent="-285750">
              <a:buFont typeface="Arial" panose="020B0604020202020204" pitchFamily="34" charset="0"/>
              <a:buChar char="•"/>
            </a:pPr>
            <a:r>
              <a:rPr lang="en-US" sz="1600" dirty="0"/>
              <a:t>Zero headspace methods (volatiles)</a:t>
            </a:r>
          </a:p>
          <a:p>
            <a:pPr lvl="1"/>
            <a:endParaRPr lang="en-US" sz="2000" dirty="0"/>
          </a:p>
        </p:txBody>
      </p:sp>
      <p:pic>
        <p:nvPicPr>
          <p:cNvPr id="8" name="Picture 7" descr="Several bottles of liquid in a container&#10;&#10;AI-generated content may be incorrect.">
            <a:extLst>
              <a:ext uri="{FF2B5EF4-FFF2-40B4-BE49-F238E27FC236}">
                <a16:creationId xmlns:a16="http://schemas.microsoft.com/office/drawing/2014/main" id="{29637F0D-D350-D922-7EF1-95A1D0E1FB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205460"/>
            <a:ext cx="4038600" cy="3028950"/>
          </a:xfrm>
          <a:prstGeom prst="rect">
            <a:avLst/>
          </a:prstGeom>
        </p:spPr>
      </p:pic>
    </p:spTree>
    <p:extLst>
      <p:ext uri="{BB962C8B-B14F-4D97-AF65-F5344CB8AC3E}">
        <p14:creationId xmlns:p14="http://schemas.microsoft.com/office/powerpoint/2010/main" val="302404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5" name="Rectangle 4"/>
          <p:cNvSpPr/>
          <p:nvPr/>
        </p:nvSpPr>
        <p:spPr>
          <a:xfrm>
            <a:off x="762000" y="1976915"/>
            <a:ext cx="7467600" cy="3583032"/>
          </a:xfrm>
          <a:prstGeom prst="rect">
            <a:avLst/>
          </a:prstGeom>
        </p:spPr>
        <p:txBody>
          <a:bodyPr wrap="square">
            <a:spAutoFit/>
          </a:bodyPr>
          <a:lstStyle/>
          <a:p>
            <a:pPr marL="800100" lvl="2" indent="-342900">
              <a:spcBef>
                <a:spcPts val="1200"/>
              </a:spcBef>
              <a:spcAft>
                <a:spcPts val="500"/>
              </a:spcAft>
              <a:buFont typeface="Courier New" panose="02070309020205020404" pitchFamily="49" charset="0"/>
              <a:buChar char="o"/>
            </a:pPr>
            <a:r>
              <a:rPr lang="en-US" sz="1600" dirty="0"/>
              <a:t>Solids:</a:t>
            </a:r>
          </a:p>
          <a:p>
            <a:pPr marL="1257300" lvl="3" indent="-342900">
              <a:spcBef>
                <a:spcPts val="1200"/>
              </a:spcBef>
              <a:spcAft>
                <a:spcPts val="500"/>
              </a:spcAft>
              <a:buFont typeface="Courier New" panose="02070309020205020404" pitchFamily="49" charset="0"/>
              <a:buChar char="o"/>
            </a:pPr>
            <a:r>
              <a:rPr lang="en-US" sz="1600" dirty="0"/>
              <a:t>If any special subsampling or sample handling procedures are needed (such as instructions on mixing of the sample prior to analysis, removing particles greater than a certain size, analyzing phases separately, etc.).</a:t>
            </a:r>
          </a:p>
          <a:p>
            <a:pPr marL="800100" lvl="2" indent="-342900">
              <a:spcBef>
                <a:spcPts val="1200"/>
              </a:spcBef>
              <a:spcAft>
                <a:spcPts val="500"/>
              </a:spcAft>
              <a:buFont typeface="Courier New" panose="02070309020205020404" pitchFamily="49" charset="0"/>
              <a:buChar char="o"/>
            </a:pPr>
            <a:r>
              <a:rPr lang="en-US" sz="1600" dirty="0"/>
              <a:t>Liquids</a:t>
            </a:r>
          </a:p>
          <a:p>
            <a:pPr marL="1257300" lvl="3" indent="-342900">
              <a:spcBef>
                <a:spcPts val="1200"/>
              </a:spcBef>
              <a:spcAft>
                <a:spcPts val="500"/>
              </a:spcAft>
              <a:buFont typeface="Courier New" panose="02070309020205020404" pitchFamily="49" charset="0"/>
              <a:buChar char="o"/>
            </a:pPr>
            <a:r>
              <a:rPr lang="en-US" sz="1600" dirty="0"/>
              <a:t>Special precautions may be warranted if the liquid contains suspended solids and/or the liquid comprises multiple liquid phases</a:t>
            </a:r>
          </a:p>
          <a:p>
            <a:pPr marL="1257300" lvl="3" indent="-342900">
              <a:spcBef>
                <a:spcPts val="1200"/>
              </a:spcBef>
              <a:spcAft>
                <a:spcPts val="500"/>
              </a:spcAft>
              <a:buFont typeface="Courier New" panose="02070309020205020404" pitchFamily="49" charset="0"/>
              <a:buChar char="o"/>
            </a:pPr>
            <a:r>
              <a:rPr lang="en-US" sz="1600" dirty="0"/>
              <a:t>Some multi-phasic liquid wastes can form an emulsion when mixed. Others, in spite of mixing, will quickly separate back into distinct phases. </a:t>
            </a:r>
          </a:p>
          <a:p>
            <a:pPr marL="914400" lvl="3">
              <a:spcBef>
                <a:spcPts val="1200"/>
              </a:spcBef>
              <a:spcAft>
                <a:spcPts val="500"/>
              </a:spcAft>
            </a:pPr>
            <a:endParaRPr lang="en-US" altLang="en-US" sz="1200" dirty="0"/>
          </a:p>
        </p:txBody>
      </p:sp>
      <p:sp>
        <p:nvSpPr>
          <p:cNvPr id="3" name="TextBox 2"/>
          <p:cNvSpPr txBox="1"/>
          <p:nvPr/>
        </p:nvSpPr>
        <p:spPr>
          <a:xfrm>
            <a:off x="994540" y="762000"/>
            <a:ext cx="7543800" cy="461665"/>
          </a:xfrm>
          <a:prstGeom prst="rect">
            <a:avLst/>
          </a:prstGeom>
          <a:noFill/>
        </p:spPr>
        <p:txBody>
          <a:bodyPr wrap="square" rtlCol="0">
            <a:spAutoFit/>
          </a:bodyPr>
          <a:lstStyle/>
          <a:p>
            <a:r>
              <a:rPr lang="en-US" sz="2400" b="1" dirty="0">
                <a:solidFill>
                  <a:srgbClr val="00B0F0"/>
                </a:solidFill>
              </a:rPr>
              <a:t>Additional Sampling Considerations</a:t>
            </a:r>
          </a:p>
        </p:txBody>
      </p:sp>
    </p:spTree>
    <p:extLst>
      <p:ext uri="{BB962C8B-B14F-4D97-AF65-F5344CB8AC3E}">
        <p14:creationId xmlns:p14="http://schemas.microsoft.com/office/powerpoint/2010/main" val="232747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7" name="TextBox 6"/>
          <p:cNvSpPr txBox="1"/>
          <p:nvPr/>
        </p:nvSpPr>
        <p:spPr>
          <a:xfrm>
            <a:off x="1092200" y="1827199"/>
            <a:ext cx="7543800" cy="4154984"/>
          </a:xfrm>
          <a:prstGeom prst="rect">
            <a:avLst/>
          </a:prstGeom>
          <a:noFill/>
        </p:spPr>
        <p:txBody>
          <a:bodyPr wrap="square" rtlCol="0">
            <a:spAutoFit/>
          </a:bodyPr>
          <a:lstStyle/>
          <a:p>
            <a:pPr algn="ctr"/>
            <a:r>
              <a:rPr lang="en-US" sz="8800" dirty="0">
                <a:solidFill>
                  <a:srgbClr val="00B0F0"/>
                </a:solidFill>
              </a:rPr>
              <a:t>Chain</a:t>
            </a:r>
          </a:p>
          <a:p>
            <a:pPr algn="ctr"/>
            <a:r>
              <a:rPr lang="en-US" sz="8800" dirty="0">
                <a:solidFill>
                  <a:srgbClr val="00B0F0"/>
                </a:solidFill>
              </a:rPr>
              <a:t>Of</a:t>
            </a:r>
          </a:p>
          <a:p>
            <a:pPr algn="ctr"/>
            <a:r>
              <a:rPr lang="en-US" sz="8800" dirty="0">
                <a:solidFill>
                  <a:srgbClr val="00B0F0"/>
                </a:solidFill>
              </a:rPr>
              <a:t>Custody</a:t>
            </a:r>
          </a:p>
        </p:txBody>
      </p:sp>
    </p:spTree>
    <p:extLst>
      <p:ext uri="{BB962C8B-B14F-4D97-AF65-F5344CB8AC3E}">
        <p14:creationId xmlns:p14="http://schemas.microsoft.com/office/powerpoint/2010/main" val="71615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09BCD4-D8CD-400D-BD27-9BE70F38D526}"/>
              </a:ext>
            </a:extLst>
          </p:cNvPr>
          <p:cNvPicPr>
            <a:picLocks noChangeAspect="1"/>
          </p:cNvPicPr>
          <p:nvPr/>
        </p:nvPicPr>
        <p:blipFill>
          <a:blip r:embed="rId2"/>
          <a:stretch>
            <a:fillRect/>
          </a:stretch>
        </p:blipFill>
        <p:spPr>
          <a:xfrm>
            <a:off x="100853" y="0"/>
            <a:ext cx="8942294" cy="6858000"/>
          </a:xfrm>
          <a:prstGeom prst="rect">
            <a:avLst/>
          </a:prstGeom>
        </p:spPr>
      </p:pic>
    </p:spTree>
    <p:extLst>
      <p:ext uri="{BB962C8B-B14F-4D97-AF65-F5344CB8AC3E}">
        <p14:creationId xmlns:p14="http://schemas.microsoft.com/office/powerpoint/2010/main" val="340333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 y="0"/>
            <a:ext cx="9142866" cy="6858000"/>
          </a:xfrm>
          <a:prstGeom prst="rect">
            <a:avLst/>
          </a:prstGeom>
        </p:spPr>
      </p:pic>
    </p:spTree>
    <p:extLst>
      <p:ext uri="{BB962C8B-B14F-4D97-AF65-F5344CB8AC3E}">
        <p14:creationId xmlns:p14="http://schemas.microsoft.com/office/powerpoint/2010/main" val="390286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772"/>
            <a:ext cx="9143245" cy="6857434"/>
          </a:xfrm>
          <a:prstGeom prst="rect">
            <a:avLst/>
          </a:prstGeom>
        </p:spPr>
      </p:pic>
      <p:sp>
        <p:nvSpPr>
          <p:cNvPr id="3" name="TextBox 2"/>
          <p:cNvSpPr txBox="1"/>
          <p:nvPr/>
        </p:nvSpPr>
        <p:spPr>
          <a:xfrm>
            <a:off x="723522" y="721884"/>
            <a:ext cx="7543800" cy="461665"/>
          </a:xfrm>
          <a:prstGeom prst="rect">
            <a:avLst/>
          </a:prstGeom>
          <a:noFill/>
        </p:spPr>
        <p:txBody>
          <a:bodyPr wrap="square" rtlCol="0">
            <a:spAutoFit/>
          </a:bodyPr>
          <a:lstStyle/>
          <a:p>
            <a:r>
              <a:rPr lang="en-US" sz="2400" b="1" dirty="0">
                <a:solidFill>
                  <a:srgbClr val="00B0F0"/>
                </a:solidFill>
              </a:rPr>
              <a:t>Additional COC Considerations</a:t>
            </a:r>
          </a:p>
        </p:txBody>
      </p:sp>
      <p:sp>
        <p:nvSpPr>
          <p:cNvPr id="6" name="TextBox 5"/>
          <p:cNvSpPr txBox="1"/>
          <p:nvPr/>
        </p:nvSpPr>
        <p:spPr>
          <a:xfrm>
            <a:off x="1066800" y="1825172"/>
            <a:ext cx="7543800" cy="369332"/>
          </a:xfrm>
          <a:prstGeom prst="rect">
            <a:avLst/>
          </a:prstGeom>
          <a:noFill/>
        </p:spPr>
        <p:txBody>
          <a:bodyPr wrap="square" rtlCol="0">
            <a:spAutoFit/>
          </a:bodyPr>
          <a:lstStyle/>
          <a:p>
            <a:endParaRPr lang="en-US" dirty="0"/>
          </a:p>
        </p:txBody>
      </p:sp>
      <p:sp>
        <p:nvSpPr>
          <p:cNvPr id="5" name="TextBox 4"/>
          <p:cNvSpPr txBox="1"/>
          <p:nvPr/>
        </p:nvSpPr>
        <p:spPr>
          <a:xfrm>
            <a:off x="876678" y="2009838"/>
            <a:ext cx="7200522" cy="2123658"/>
          </a:xfrm>
          <a:prstGeom prst="rect">
            <a:avLst/>
          </a:prstGeom>
          <a:noFill/>
        </p:spPr>
        <p:txBody>
          <a:bodyPr wrap="square" rtlCol="0">
            <a:spAutoFit/>
          </a:bodyPr>
          <a:lstStyle/>
          <a:p>
            <a:pPr marL="285750" indent="-285750">
              <a:buFont typeface="Arial" panose="020B0604020202020204" pitchFamily="34" charset="0"/>
              <a:buChar char="•"/>
            </a:pPr>
            <a:r>
              <a:rPr lang="en-US" sz="1600" dirty="0"/>
              <a:t>If you have a </a:t>
            </a:r>
            <a:r>
              <a:rPr lang="en-US" sz="1600" dirty="0" err="1"/>
              <a:t>smokin</a:t>
            </a:r>
            <a:r>
              <a:rPr lang="en-US" sz="1600" dirty="0"/>
              <a:t> hot sample, please indicate on the COC.</a:t>
            </a:r>
          </a:p>
          <a:p>
            <a:pPr marL="742950" lvl="1" indent="-285750">
              <a:buFont typeface="Arial" panose="020B0604020202020204" pitchFamily="34" charset="0"/>
              <a:buChar char="•"/>
            </a:pPr>
            <a:r>
              <a:rPr lang="en-US" sz="1600" dirty="0"/>
              <a:t>Safety precautions</a:t>
            </a:r>
          </a:p>
          <a:p>
            <a:pPr marL="742950" lvl="1" indent="-285750">
              <a:buFont typeface="Arial" panose="020B0604020202020204" pitchFamily="34" charset="0"/>
              <a:buChar char="•"/>
            </a:pPr>
            <a:r>
              <a:rPr lang="en-US" sz="1600" dirty="0"/>
              <a:t>Sample dilutions</a:t>
            </a:r>
          </a:p>
          <a:p>
            <a:pPr marL="742950" lvl="1" indent="-285750">
              <a:buFont typeface="Arial" panose="020B0604020202020204" pitchFamily="34" charset="0"/>
              <a:buChar char="•"/>
            </a:pPr>
            <a:r>
              <a:rPr lang="en-US" sz="1600" dirty="0"/>
              <a:t>If a sample with product goes on the instrument without dilution</a:t>
            </a:r>
          </a:p>
          <a:p>
            <a:pPr marL="1200150" lvl="2" indent="-285750">
              <a:buFont typeface="Arial" panose="020B0604020202020204" pitchFamily="34" charset="0"/>
              <a:buChar char="•"/>
            </a:pPr>
            <a:r>
              <a:rPr lang="en-US" sz="1600" dirty="0"/>
              <a:t>Sample will need to be re-analyzed</a:t>
            </a:r>
          </a:p>
          <a:p>
            <a:pPr marL="1200150" lvl="2" indent="-285750">
              <a:buFont typeface="Arial" panose="020B0604020202020204" pitchFamily="34" charset="0"/>
              <a:buChar char="•"/>
            </a:pPr>
            <a:r>
              <a:rPr lang="en-US" sz="1600" dirty="0"/>
              <a:t>Sample will likely have carryover for following samples</a:t>
            </a:r>
          </a:p>
          <a:p>
            <a:pPr marL="1200150" lvl="2" indent="-285750">
              <a:buFont typeface="Arial" panose="020B0604020202020204" pitchFamily="34" charset="0"/>
              <a:buChar char="•"/>
            </a:pPr>
            <a:r>
              <a:rPr lang="en-US" sz="1600" dirty="0"/>
              <a:t>Worst case, instrument trap/column/lines will require replacement</a:t>
            </a:r>
          </a:p>
          <a:p>
            <a:pPr lvl="1"/>
            <a:endParaRPr lang="en-US" sz="2000" dirty="0"/>
          </a:p>
        </p:txBody>
      </p:sp>
    </p:spTree>
    <p:extLst>
      <p:ext uri="{BB962C8B-B14F-4D97-AF65-F5344CB8AC3E}">
        <p14:creationId xmlns:p14="http://schemas.microsoft.com/office/powerpoint/2010/main" val="325812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7" name="TextBox 6"/>
          <p:cNvSpPr txBox="1"/>
          <p:nvPr/>
        </p:nvSpPr>
        <p:spPr>
          <a:xfrm>
            <a:off x="1092200" y="1827199"/>
            <a:ext cx="7543800" cy="4154984"/>
          </a:xfrm>
          <a:prstGeom prst="rect">
            <a:avLst/>
          </a:prstGeom>
          <a:noFill/>
        </p:spPr>
        <p:txBody>
          <a:bodyPr wrap="square" rtlCol="0">
            <a:spAutoFit/>
          </a:bodyPr>
          <a:lstStyle/>
          <a:p>
            <a:pPr algn="ctr"/>
            <a:r>
              <a:rPr lang="en-US" sz="8800" dirty="0">
                <a:solidFill>
                  <a:srgbClr val="00B0F0"/>
                </a:solidFill>
              </a:rPr>
              <a:t>Shipping</a:t>
            </a:r>
          </a:p>
          <a:p>
            <a:pPr algn="ctr"/>
            <a:r>
              <a:rPr lang="en-US" sz="8800" dirty="0">
                <a:solidFill>
                  <a:srgbClr val="00B0F0"/>
                </a:solidFill>
              </a:rPr>
              <a:t>Best</a:t>
            </a:r>
          </a:p>
          <a:p>
            <a:pPr algn="ctr"/>
            <a:r>
              <a:rPr lang="en-US" sz="8800" dirty="0">
                <a:solidFill>
                  <a:srgbClr val="00B0F0"/>
                </a:solidFill>
              </a:rPr>
              <a:t>Practices</a:t>
            </a:r>
          </a:p>
        </p:txBody>
      </p:sp>
    </p:spTree>
    <p:extLst>
      <p:ext uri="{BB962C8B-B14F-4D97-AF65-F5344CB8AC3E}">
        <p14:creationId xmlns:p14="http://schemas.microsoft.com/office/powerpoint/2010/main" val="396245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 y="566"/>
            <a:ext cx="9143245" cy="6857434"/>
          </a:xfrm>
          <a:prstGeom prst="rect">
            <a:avLst/>
          </a:prstGeom>
        </p:spPr>
      </p:pic>
      <p:sp>
        <p:nvSpPr>
          <p:cNvPr id="5" name="Rectangle 4"/>
          <p:cNvSpPr/>
          <p:nvPr/>
        </p:nvSpPr>
        <p:spPr>
          <a:xfrm>
            <a:off x="1143000" y="1752600"/>
            <a:ext cx="7467600" cy="3811300"/>
          </a:xfrm>
          <a:prstGeom prst="rect">
            <a:avLst/>
          </a:prstGeom>
        </p:spPr>
        <p:txBody>
          <a:bodyPr wrap="square">
            <a:spAutoFit/>
          </a:bodyPr>
          <a:lstStyle/>
          <a:p>
            <a:pPr marL="285750" indent="-285750">
              <a:spcBef>
                <a:spcPts val="1200"/>
              </a:spcBef>
              <a:spcAft>
                <a:spcPts val="500"/>
              </a:spcAft>
              <a:buFont typeface="Arial" panose="020B0604020202020204" pitchFamily="34" charset="0"/>
              <a:buChar char="•"/>
            </a:pPr>
            <a:r>
              <a:rPr lang="en-US" altLang="en-US" sz="2000" dirty="0">
                <a:ea typeface="ＭＳ Ｐゴシック" pitchFamily="34" charset="-128"/>
              </a:rPr>
              <a:t>A full-service laboratory providing independent, quality controlled and confidential analytical services.  </a:t>
            </a:r>
            <a:endParaRPr lang="en-US" altLang="en-US" sz="2000" dirty="0">
              <a:latin typeface="Wingdings" pitchFamily="2" charset="2"/>
              <a:ea typeface="ＭＳ Ｐゴシック" pitchFamily="34" charset="-128"/>
            </a:endParaRPr>
          </a:p>
          <a:p>
            <a:pPr marL="285750" indent="-285750">
              <a:spcBef>
                <a:spcPts val="500"/>
              </a:spcBef>
              <a:spcAft>
                <a:spcPts val="500"/>
              </a:spcAft>
              <a:buFont typeface="Arial" panose="020B0604020202020204" pitchFamily="34" charset="0"/>
              <a:buChar char="•"/>
            </a:pPr>
            <a:r>
              <a:rPr lang="en-US" altLang="en-US" sz="2000" dirty="0">
                <a:ea typeface="ＭＳ Ｐゴシック" pitchFamily="34" charset="-128"/>
              </a:rPr>
              <a:t>Offers broad based chemical, environmental, and analytical services.</a:t>
            </a:r>
            <a:endParaRPr lang="en-US" altLang="en-US" sz="2000" dirty="0">
              <a:latin typeface="Wingdings" pitchFamily="2" charset="2"/>
              <a:ea typeface="ＭＳ Ｐゴシック" pitchFamily="34" charset="-128"/>
            </a:endParaRPr>
          </a:p>
          <a:p>
            <a:pPr marL="285750" indent="-285750">
              <a:spcBef>
                <a:spcPts val="500"/>
              </a:spcBef>
              <a:spcAft>
                <a:spcPts val="500"/>
              </a:spcAft>
              <a:buFont typeface="Arial" panose="020B0604020202020204" pitchFamily="34" charset="0"/>
              <a:buChar char="•"/>
            </a:pPr>
            <a:r>
              <a:rPr lang="en-US" altLang="en-US" sz="2000" dirty="0">
                <a:ea typeface="ＭＳ Ｐゴシック" pitchFamily="34" charset="-128"/>
              </a:rPr>
              <a:t>Provide compliance testing for residential, commercial and governmental agencies.</a:t>
            </a:r>
            <a:endParaRPr lang="en-US" altLang="en-US" sz="2000" dirty="0">
              <a:latin typeface="Wingdings" pitchFamily="2" charset="2"/>
              <a:ea typeface="ＭＳ Ｐゴシック" pitchFamily="34" charset="-128"/>
            </a:endParaRPr>
          </a:p>
          <a:p>
            <a:pPr marL="285750" indent="-285750">
              <a:spcBef>
                <a:spcPts val="500"/>
              </a:spcBef>
              <a:spcAft>
                <a:spcPts val="500"/>
              </a:spcAft>
              <a:buFont typeface="Arial" panose="020B0604020202020204" pitchFamily="34" charset="0"/>
              <a:buChar char="•"/>
            </a:pPr>
            <a:r>
              <a:rPr lang="en-US" altLang="en-US" sz="2000" dirty="0">
                <a:ea typeface="ＭＳ Ｐゴシック" pitchFamily="34" charset="-128"/>
              </a:rPr>
              <a:t>Certified directly by EPA Region VIII, NELAC, and multiple states.</a:t>
            </a:r>
            <a:endParaRPr lang="en-US" altLang="en-US" sz="2000" b="1" dirty="0">
              <a:latin typeface="Wingdings" pitchFamily="2" charset="2"/>
              <a:ea typeface="ＭＳ Ｐゴシック" pitchFamily="34" charset="-128"/>
            </a:endParaRPr>
          </a:p>
          <a:p>
            <a:pPr marL="285750" indent="-285750">
              <a:spcBef>
                <a:spcPts val="500"/>
              </a:spcBef>
              <a:spcAft>
                <a:spcPts val="500"/>
              </a:spcAft>
              <a:buFont typeface="Arial" panose="020B0604020202020204" pitchFamily="34" charset="0"/>
              <a:buChar char="•"/>
            </a:pPr>
            <a:r>
              <a:rPr lang="en-US" altLang="en-US" sz="2000" dirty="0">
                <a:ea typeface="ＭＳ Ｐゴシック" pitchFamily="34" charset="-128"/>
              </a:rPr>
              <a:t>QA/QC program meets or exceeds all criteria established by federal and state agencies.</a:t>
            </a:r>
          </a:p>
          <a:p>
            <a:pPr marL="285750" indent="-285750">
              <a:spcBef>
                <a:spcPts val="500"/>
              </a:spcBef>
              <a:spcAft>
                <a:spcPts val="500"/>
              </a:spcAft>
              <a:buFont typeface="Arial" panose="020B0604020202020204" pitchFamily="34" charset="0"/>
              <a:buChar char="•"/>
            </a:pPr>
            <a:r>
              <a:rPr lang="en-US" altLang="en-US" sz="2000" dirty="0">
                <a:ea typeface="ＭＳ Ｐゴシック" pitchFamily="34" charset="-128"/>
              </a:rPr>
              <a:t>4 locations offering regional testing capabilities.</a:t>
            </a:r>
          </a:p>
        </p:txBody>
      </p:sp>
      <p:sp>
        <p:nvSpPr>
          <p:cNvPr id="6" name="TextBox 5"/>
          <p:cNvSpPr txBox="1"/>
          <p:nvPr/>
        </p:nvSpPr>
        <p:spPr>
          <a:xfrm>
            <a:off x="1142999" y="1075267"/>
            <a:ext cx="2035878" cy="523220"/>
          </a:xfrm>
          <a:prstGeom prst="rect">
            <a:avLst/>
          </a:prstGeom>
          <a:noFill/>
        </p:spPr>
        <p:txBody>
          <a:bodyPr wrap="none" rtlCol="0">
            <a:spAutoFit/>
          </a:bodyPr>
          <a:lstStyle/>
          <a:p>
            <a:r>
              <a:rPr lang="en-US" sz="2800" dirty="0">
                <a:solidFill>
                  <a:srgbClr val="00B0F0"/>
                </a:solidFill>
              </a:rPr>
              <a:t>Who We Are</a:t>
            </a:r>
          </a:p>
        </p:txBody>
      </p:sp>
    </p:spTree>
    <p:extLst>
      <p:ext uri="{BB962C8B-B14F-4D97-AF65-F5344CB8AC3E}">
        <p14:creationId xmlns:p14="http://schemas.microsoft.com/office/powerpoint/2010/main" val="336244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
            <a:ext cx="9143245" cy="6857434"/>
          </a:xfrm>
          <a:prstGeom prst="rect">
            <a:avLst/>
          </a:prstGeom>
        </p:spPr>
      </p:pic>
      <p:sp>
        <p:nvSpPr>
          <p:cNvPr id="3" name="TextBox 2"/>
          <p:cNvSpPr txBox="1"/>
          <p:nvPr/>
        </p:nvSpPr>
        <p:spPr>
          <a:xfrm>
            <a:off x="914400" y="729944"/>
            <a:ext cx="7543800" cy="461665"/>
          </a:xfrm>
          <a:prstGeom prst="rect">
            <a:avLst/>
          </a:prstGeom>
          <a:noFill/>
        </p:spPr>
        <p:txBody>
          <a:bodyPr wrap="square" rtlCol="0">
            <a:spAutoFit/>
          </a:bodyPr>
          <a:lstStyle/>
          <a:p>
            <a:r>
              <a:rPr lang="en-US" sz="2400" b="1" dirty="0">
                <a:solidFill>
                  <a:srgbClr val="00B0F0"/>
                </a:solidFill>
              </a:rPr>
              <a:t>Shipping Best Practices</a:t>
            </a:r>
          </a:p>
        </p:txBody>
      </p:sp>
      <p:sp>
        <p:nvSpPr>
          <p:cNvPr id="6" name="TextBox 5"/>
          <p:cNvSpPr txBox="1"/>
          <p:nvPr/>
        </p:nvSpPr>
        <p:spPr>
          <a:xfrm>
            <a:off x="1066800" y="1828800"/>
            <a:ext cx="7543800" cy="369332"/>
          </a:xfrm>
          <a:prstGeom prst="rect">
            <a:avLst/>
          </a:prstGeom>
          <a:noFill/>
        </p:spPr>
        <p:txBody>
          <a:bodyPr wrap="square" rtlCol="0">
            <a:spAutoFit/>
          </a:bodyPr>
          <a:lstStyle/>
          <a:p>
            <a:endParaRPr lang="en-US" dirty="0"/>
          </a:p>
        </p:txBody>
      </p:sp>
      <p:sp>
        <p:nvSpPr>
          <p:cNvPr id="5" name="TextBox 4"/>
          <p:cNvSpPr txBox="1"/>
          <p:nvPr/>
        </p:nvSpPr>
        <p:spPr>
          <a:xfrm>
            <a:off x="1066800" y="1752600"/>
            <a:ext cx="75438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Use the same cooler the empty bottles came in.</a:t>
            </a:r>
          </a:p>
          <a:p>
            <a:pPr marL="285750" indent="-285750">
              <a:buFont typeface="Arial" panose="020B0604020202020204" pitchFamily="34" charset="0"/>
              <a:buChar char="•"/>
            </a:pPr>
            <a:r>
              <a:rPr lang="en-US" sz="2000" dirty="0"/>
              <a:t>Make sure there is adequate cooling during shipping.</a:t>
            </a:r>
          </a:p>
          <a:p>
            <a:pPr marL="285750" indent="-285750">
              <a:buFont typeface="Arial" panose="020B0604020202020204" pitchFamily="34" charset="0"/>
              <a:buChar char="•"/>
            </a:pPr>
            <a:r>
              <a:rPr lang="en-US" sz="2000" dirty="0"/>
              <a:t>Almost always, samples should be kept cool (&lt;6° C or &lt;42° F). Cool them with ice in Ziploc bags. Do NOT use blue ice packs.</a:t>
            </a:r>
          </a:p>
          <a:p>
            <a:endParaRPr lang="en-US" sz="2000" dirty="0"/>
          </a:p>
          <a:p>
            <a:pPr lvl="1"/>
            <a:endParaRPr lang="en-US" sz="2000" dirty="0"/>
          </a:p>
        </p:txBody>
      </p:sp>
      <p:pic>
        <p:nvPicPr>
          <p:cNvPr id="9" name="Picture 8">
            <a:extLst>
              <a:ext uri="{FF2B5EF4-FFF2-40B4-BE49-F238E27FC236}">
                <a16:creationId xmlns:a16="http://schemas.microsoft.com/office/drawing/2014/main" id="{664AB530-E4FB-BA0F-63F1-9FF5D756CA30}"/>
              </a:ext>
            </a:extLst>
          </p:cNvPr>
          <p:cNvPicPr>
            <a:picLocks noChangeAspect="1"/>
          </p:cNvPicPr>
          <p:nvPr/>
        </p:nvPicPr>
        <p:blipFill>
          <a:blip r:embed="rId4"/>
          <a:stretch>
            <a:fillRect/>
          </a:stretch>
        </p:blipFill>
        <p:spPr>
          <a:xfrm>
            <a:off x="1323484" y="3124200"/>
            <a:ext cx="7030431" cy="2896004"/>
          </a:xfrm>
          <a:prstGeom prst="rect">
            <a:avLst/>
          </a:prstGeom>
        </p:spPr>
      </p:pic>
    </p:spTree>
    <p:extLst>
      <p:ext uri="{BB962C8B-B14F-4D97-AF65-F5344CB8AC3E}">
        <p14:creationId xmlns:p14="http://schemas.microsoft.com/office/powerpoint/2010/main" val="311501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9143245" cy="6857434"/>
          </a:xfrm>
          <a:prstGeom prst="rect">
            <a:avLst/>
          </a:prstGeom>
        </p:spPr>
      </p:pic>
      <p:sp>
        <p:nvSpPr>
          <p:cNvPr id="3" name="TextBox 2"/>
          <p:cNvSpPr txBox="1"/>
          <p:nvPr/>
        </p:nvSpPr>
        <p:spPr>
          <a:xfrm>
            <a:off x="990600" y="1143000"/>
            <a:ext cx="7543800" cy="461665"/>
          </a:xfrm>
          <a:prstGeom prst="rect">
            <a:avLst/>
          </a:prstGeom>
          <a:noFill/>
        </p:spPr>
        <p:txBody>
          <a:bodyPr wrap="square" rtlCol="0">
            <a:spAutoFit/>
          </a:bodyPr>
          <a:lstStyle/>
          <a:p>
            <a:r>
              <a:rPr lang="en-US" sz="2400" b="1" dirty="0">
                <a:solidFill>
                  <a:srgbClr val="00B0F0"/>
                </a:solidFill>
              </a:rPr>
              <a:t>Shipping Best Practices-Temperatures Continued</a:t>
            </a:r>
          </a:p>
        </p:txBody>
      </p:sp>
      <p:sp>
        <p:nvSpPr>
          <p:cNvPr id="6" name="TextBox 5"/>
          <p:cNvSpPr txBox="1"/>
          <p:nvPr/>
        </p:nvSpPr>
        <p:spPr>
          <a:xfrm>
            <a:off x="1066800" y="1828800"/>
            <a:ext cx="7543800" cy="369332"/>
          </a:xfrm>
          <a:prstGeom prst="rect">
            <a:avLst/>
          </a:prstGeom>
          <a:noFill/>
        </p:spPr>
        <p:txBody>
          <a:bodyPr wrap="square" rtlCol="0">
            <a:spAutoFit/>
          </a:bodyPr>
          <a:lstStyle/>
          <a:p>
            <a:endParaRPr lang="en-US" dirty="0"/>
          </a:p>
        </p:txBody>
      </p:sp>
      <p:sp>
        <p:nvSpPr>
          <p:cNvPr id="5" name="TextBox 4"/>
          <p:cNvSpPr txBox="1"/>
          <p:nvPr/>
        </p:nvSpPr>
        <p:spPr>
          <a:xfrm>
            <a:off x="1142812" y="1844331"/>
            <a:ext cx="75438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Helvetica" panose="020B0604020202020204" pitchFamily="34" charset="0"/>
              </a:rPr>
              <a:t>Same day delivery</a:t>
            </a:r>
          </a:p>
          <a:p>
            <a:pPr marL="742950" lvl="1" indent="-285750">
              <a:buFont typeface="Arial" panose="020B0604020202020204" pitchFamily="34" charset="0"/>
              <a:buChar char="•"/>
            </a:pPr>
            <a:r>
              <a:rPr lang="en-US" sz="2000" dirty="0"/>
              <a:t>Evidence of thermal cooling should be present and documented</a:t>
            </a:r>
          </a:p>
          <a:p>
            <a:pPr marL="1200150" lvl="2" indent="-285750">
              <a:buFont typeface="Arial" panose="020B0604020202020204" pitchFamily="34" charset="0"/>
              <a:buChar char="•"/>
            </a:pPr>
            <a:r>
              <a:rPr lang="en-US" sz="2000" dirty="0"/>
              <a:t>From field-on ice</a:t>
            </a:r>
          </a:p>
          <a:p>
            <a:pPr marL="1200150" lvl="2" indent="-285750">
              <a:buFont typeface="Arial" panose="020B0604020202020204" pitchFamily="34" charset="0"/>
              <a:buChar char="•"/>
            </a:pPr>
            <a:r>
              <a:rPr lang="en-US" sz="2000" dirty="0"/>
              <a:t>There should be sufficient ice for cooling</a:t>
            </a:r>
          </a:p>
          <a:p>
            <a:pPr marL="1200150" lvl="2" indent="-285750">
              <a:buFont typeface="Arial" panose="020B0604020202020204" pitchFamily="34" charset="0"/>
              <a:buChar char="•"/>
            </a:pPr>
            <a:r>
              <a:rPr lang="en-US" sz="2000" dirty="0"/>
              <a:t>A sandwich-sized Ziploc of ice in a 48 qt cooler would not provide cooling for samples, especially in summer</a:t>
            </a:r>
          </a:p>
          <a:p>
            <a:pPr marL="1200150" lvl="2" indent="-285750">
              <a:buFont typeface="Arial" panose="020B0604020202020204" pitchFamily="34" charset="0"/>
              <a:buChar char="•"/>
            </a:pPr>
            <a:r>
              <a:rPr lang="en-US" sz="2000" dirty="0"/>
              <a:t>If after-hours drop off, ensure there is sufficient ice for overnight storage so ice is remaining in the morning</a:t>
            </a:r>
          </a:p>
          <a:p>
            <a:pPr marL="285750" indent="-285750">
              <a:buFont typeface="Arial" panose="020B0604020202020204" pitchFamily="34" charset="0"/>
              <a:buChar char="•"/>
            </a:pPr>
            <a:r>
              <a:rPr lang="en-US" sz="2000" dirty="0"/>
              <a:t>If dropping off on the weekend, please pre-arrange with lab.</a:t>
            </a:r>
          </a:p>
        </p:txBody>
      </p:sp>
    </p:spTree>
    <p:extLst>
      <p:ext uri="{BB962C8B-B14F-4D97-AF65-F5344CB8AC3E}">
        <p14:creationId xmlns:p14="http://schemas.microsoft.com/office/powerpoint/2010/main" val="3127383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
            <a:ext cx="9143245" cy="6857434"/>
          </a:xfrm>
          <a:prstGeom prst="rect">
            <a:avLst/>
          </a:prstGeom>
        </p:spPr>
      </p:pic>
      <p:sp>
        <p:nvSpPr>
          <p:cNvPr id="3" name="TextBox 2"/>
          <p:cNvSpPr txBox="1"/>
          <p:nvPr/>
        </p:nvSpPr>
        <p:spPr>
          <a:xfrm>
            <a:off x="990600" y="1143000"/>
            <a:ext cx="7543800" cy="461665"/>
          </a:xfrm>
          <a:prstGeom prst="rect">
            <a:avLst/>
          </a:prstGeom>
          <a:noFill/>
        </p:spPr>
        <p:txBody>
          <a:bodyPr wrap="square" rtlCol="0">
            <a:spAutoFit/>
          </a:bodyPr>
          <a:lstStyle/>
          <a:p>
            <a:r>
              <a:rPr lang="en-US" sz="2400" b="1" dirty="0">
                <a:solidFill>
                  <a:srgbClr val="00B0F0"/>
                </a:solidFill>
              </a:rPr>
              <a:t>Additional Considerations</a:t>
            </a:r>
          </a:p>
        </p:txBody>
      </p:sp>
      <p:sp>
        <p:nvSpPr>
          <p:cNvPr id="6" name="TextBox 5"/>
          <p:cNvSpPr txBox="1"/>
          <p:nvPr/>
        </p:nvSpPr>
        <p:spPr>
          <a:xfrm>
            <a:off x="990600" y="1828800"/>
            <a:ext cx="75438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Helvetica" panose="020B0604020202020204" pitchFamily="34" charset="0"/>
              </a:rPr>
              <a:t>Temperature Blanks</a:t>
            </a:r>
          </a:p>
          <a:p>
            <a:pPr marL="742950" lvl="1" indent="-285750">
              <a:buFont typeface="Arial" panose="020B0604020202020204" pitchFamily="34" charset="0"/>
              <a:buChar char="•"/>
            </a:pPr>
            <a:r>
              <a:rPr lang="en-US" sz="1600" dirty="0">
                <a:latin typeface="Helvetica" panose="020B0604020202020204" pitchFamily="34" charset="0"/>
              </a:rPr>
              <a:t>Temperature blanks is a container of clean water that can be used for measuring the temperature with a probe thermometer.</a:t>
            </a:r>
          </a:p>
          <a:p>
            <a:pPr marL="742950" lvl="1" indent="-285750">
              <a:buFont typeface="Arial" panose="020B0604020202020204" pitchFamily="34" charset="0"/>
              <a:buChar char="•"/>
            </a:pPr>
            <a:r>
              <a:rPr lang="en-US" sz="1600" dirty="0">
                <a:latin typeface="Helvetica" panose="020B0604020202020204" pitchFamily="34" charset="0"/>
              </a:rPr>
              <a:t>If you self-prepare a temperature blank, please make sure it is clearly labeled so this can be found in the cooler and we know what this is.</a:t>
            </a:r>
          </a:p>
          <a:p>
            <a:pPr marL="742950" lvl="1" indent="-285750">
              <a:buFont typeface="Arial" panose="020B0604020202020204" pitchFamily="34" charset="0"/>
              <a:buChar char="•"/>
            </a:pPr>
            <a:r>
              <a:rPr lang="en-US" sz="1600" dirty="0">
                <a:latin typeface="Helvetica" panose="020B0604020202020204" pitchFamily="34" charset="0"/>
              </a:rPr>
              <a:t>Alternately, if a temp blank is not available, temp recorded with IR thermometer.</a:t>
            </a:r>
          </a:p>
          <a:p>
            <a:pPr marL="1200150" lvl="2" indent="-285750">
              <a:buFont typeface="Arial" panose="020B0604020202020204" pitchFamily="34" charset="0"/>
              <a:buChar char="•"/>
            </a:pPr>
            <a:r>
              <a:rPr lang="en-US" sz="1600" dirty="0">
                <a:latin typeface="Helvetica" panose="020B0604020202020204" pitchFamily="34" charset="0"/>
              </a:rPr>
              <a:t>IR thermometers are affected by measurement distance, ambient temperature and the surface of the object measured.</a:t>
            </a:r>
          </a:p>
          <a:p>
            <a:pPr marL="742950" lvl="1" indent="-285750">
              <a:buFont typeface="Arial" panose="020B0604020202020204" pitchFamily="34" charset="0"/>
              <a:buChar char="•"/>
            </a:pPr>
            <a:r>
              <a:rPr lang="en-US" sz="1600" dirty="0">
                <a:latin typeface="Helvetica" panose="020B0604020202020204" pitchFamily="34" charset="0"/>
              </a:rPr>
              <a:t>Temperature blanks should be treated similar to samples and subjected to the same conditions. </a:t>
            </a:r>
          </a:p>
          <a:p>
            <a:pPr marL="1200150" lvl="2" indent="-285750">
              <a:buFont typeface="Arial" panose="020B0604020202020204" pitchFamily="34" charset="0"/>
              <a:buChar char="•"/>
            </a:pPr>
            <a:r>
              <a:rPr lang="en-US" sz="1600" dirty="0">
                <a:latin typeface="Helvetica" panose="020B0604020202020204" pitchFamily="34" charset="0"/>
              </a:rPr>
              <a:t>Do not freeze the temperature blank.</a:t>
            </a:r>
          </a:p>
        </p:txBody>
      </p:sp>
    </p:spTree>
    <p:extLst>
      <p:ext uri="{BB962C8B-B14F-4D97-AF65-F5344CB8AC3E}">
        <p14:creationId xmlns:p14="http://schemas.microsoft.com/office/powerpoint/2010/main" val="191196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
            <a:ext cx="9143245" cy="6857434"/>
          </a:xfrm>
          <a:prstGeom prst="rect">
            <a:avLst/>
          </a:prstGeom>
        </p:spPr>
      </p:pic>
      <p:sp>
        <p:nvSpPr>
          <p:cNvPr id="3" name="TextBox 2"/>
          <p:cNvSpPr txBox="1"/>
          <p:nvPr/>
        </p:nvSpPr>
        <p:spPr>
          <a:xfrm>
            <a:off x="990600" y="1143000"/>
            <a:ext cx="7543800" cy="461665"/>
          </a:xfrm>
          <a:prstGeom prst="rect">
            <a:avLst/>
          </a:prstGeom>
          <a:noFill/>
        </p:spPr>
        <p:txBody>
          <a:bodyPr wrap="square" rtlCol="0">
            <a:spAutoFit/>
          </a:bodyPr>
          <a:lstStyle/>
          <a:p>
            <a:r>
              <a:rPr lang="en-US" sz="2400" b="1" dirty="0">
                <a:solidFill>
                  <a:srgbClr val="00B0F0"/>
                </a:solidFill>
              </a:rPr>
              <a:t>Additional Considerations</a:t>
            </a:r>
          </a:p>
        </p:txBody>
      </p:sp>
      <p:sp>
        <p:nvSpPr>
          <p:cNvPr id="6" name="TextBox 5"/>
          <p:cNvSpPr txBox="1"/>
          <p:nvPr/>
        </p:nvSpPr>
        <p:spPr>
          <a:xfrm>
            <a:off x="990600" y="1890117"/>
            <a:ext cx="7543800" cy="3816429"/>
          </a:xfrm>
          <a:prstGeom prst="rect">
            <a:avLst/>
          </a:prstGeom>
          <a:noFill/>
        </p:spPr>
        <p:txBody>
          <a:bodyPr wrap="square" rtlCol="0">
            <a:spAutoFit/>
          </a:bodyPr>
          <a:lstStyle/>
          <a:p>
            <a:pPr marL="285750" indent="-285750" algn="l">
              <a:buFont typeface="Arial" panose="020B0604020202020204" pitchFamily="34" charset="0"/>
              <a:buChar char="•"/>
            </a:pPr>
            <a:r>
              <a:rPr lang="en-US" sz="1600" b="0" i="0" u="none" strike="noStrike" baseline="0" dirty="0">
                <a:latin typeface="Helvetica" panose="020B0604020202020204" pitchFamily="34" charset="0"/>
              </a:rPr>
              <a:t>Most carriers to NOT store overnight in a temperature regulated facility.  Usually the coolers/boxes are stored on a truck in the lot.  They are subject to outside temperature extremes.</a:t>
            </a:r>
          </a:p>
          <a:p>
            <a:pPr marL="285750" indent="-285750" algn="l">
              <a:buFont typeface="Arial" panose="020B0604020202020204" pitchFamily="34" charset="0"/>
              <a:buChar char="•"/>
            </a:pPr>
            <a:r>
              <a:rPr lang="en-US" sz="1600" dirty="0">
                <a:latin typeface="Helvetica" panose="020B0604020202020204" pitchFamily="34" charset="0"/>
              </a:rPr>
              <a:t>If you need to do a Saturday delivery, let the lab know to expect this.  </a:t>
            </a:r>
          </a:p>
          <a:p>
            <a:pPr marL="742950" lvl="1" indent="-285750">
              <a:buFont typeface="Arial" panose="020B0604020202020204" pitchFamily="34" charset="0"/>
              <a:buChar char="•"/>
            </a:pPr>
            <a:r>
              <a:rPr lang="en-US" sz="1600" dirty="0">
                <a:latin typeface="Helvetica" panose="020B0604020202020204" pitchFamily="34" charset="0"/>
              </a:rPr>
              <a:t>Staffing on the weekends is not a guarantee.</a:t>
            </a:r>
          </a:p>
          <a:p>
            <a:pPr marL="742950" lvl="1" indent="-285750">
              <a:buFont typeface="Arial" panose="020B0604020202020204" pitchFamily="34" charset="0"/>
              <a:buChar char="•"/>
            </a:pPr>
            <a:r>
              <a:rPr lang="en-US" sz="1600" dirty="0">
                <a:latin typeface="Helvetica" panose="020B0604020202020204" pitchFamily="34" charset="0"/>
              </a:rPr>
              <a:t>Shipping labels must specify Saturday delivery.</a:t>
            </a:r>
          </a:p>
          <a:p>
            <a:pPr marL="742950" lvl="1" indent="-285750">
              <a:buFont typeface="Arial" panose="020B0604020202020204" pitchFamily="34" charset="0"/>
              <a:buChar char="•"/>
            </a:pPr>
            <a:r>
              <a:rPr lang="en-US" sz="1600" b="0" i="0" u="none" strike="noStrike" baseline="0" dirty="0">
                <a:latin typeface="Helvetica" panose="020B0604020202020204" pitchFamily="34" charset="0"/>
              </a:rPr>
              <a:t>Providing </a:t>
            </a:r>
            <a:r>
              <a:rPr lang="en-US" sz="1600" dirty="0">
                <a:latin typeface="Helvetica" panose="020B0604020202020204" pitchFamily="34" charset="0"/>
              </a:rPr>
              <a:t>tracking numbers is strongly recommended (or required).</a:t>
            </a:r>
            <a:endParaRPr lang="en-US" sz="1600" b="0" i="0" u="none" strike="noStrike" baseline="0" dirty="0">
              <a:latin typeface="Helvetica" panose="020B0604020202020204" pitchFamily="34" charset="0"/>
            </a:endParaRPr>
          </a:p>
          <a:p>
            <a:pPr marL="285750" indent="-285750" algn="l">
              <a:buFont typeface="Arial" panose="020B0604020202020204" pitchFamily="34" charset="0"/>
              <a:buChar char="•"/>
            </a:pPr>
            <a:endParaRPr lang="en-US" sz="1600" dirty="0">
              <a:latin typeface="Helvetica" panose="020B0604020202020204" pitchFamily="34" charset="0"/>
            </a:endParaRPr>
          </a:p>
          <a:p>
            <a:pPr marL="285750" indent="-285750" algn="l">
              <a:buFont typeface="Arial" panose="020B0604020202020204" pitchFamily="34" charset="0"/>
              <a:buChar char="•"/>
            </a:pPr>
            <a:r>
              <a:rPr lang="en-US" sz="1600" b="0" i="0" u="none" strike="noStrike" baseline="0" dirty="0">
                <a:latin typeface="Helvetica" panose="020B0604020202020204" pitchFamily="34" charset="0"/>
              </a:rPr>
              <a:t>If sampling for short hold parameters, be aware of weekends and holidays.</a:t>
            </a:r>
          </a:p>
          <a:p>
            <a:pPr marL="742950" lvl="1" indent="-285750">
              <a:buFont typeface="Arial" panose="020B0604020202020204" pitchFamily="34" charset="0"/>
              <a:buChar char="•"/>
            </a:pPr>
            <a:r>
              <a:rPr lang="en-US" sz="1600" dirty="0">
                <a:latin typeface="Helvetica" panose="020B0604020202020204" pitchFamily="34" charset="0"/>
              </a:rPr>
              <a:t>Be aware of holidays.</a:t>
            </a:r>
          </a:p>
          <a:p>
            <a:pPr marL="742950" lvl="1" indent="-285750">
              <a:buFont typeface="Arial" panose="020B0604020202020204" pitchFamily="34" charset="0"/>
              <a:buChar char="•"/>
            </a:pPr>
            <a:r>
              <a:rPr lang="en-US" sz="1600" dirty="0">
                <a:latin typeface="Helvetica" panose="020B0604020202020204" pitchFamily="34" charset="0"/>
              </a:rPr>
              <a:t>Be considerate when delivering short hold samples on Friday afternoon.  </a:t>
            </a:r>
          </a:p>
          <a:p>
            <a:pPr marL="1200150" lvl="2" indent="-285750">
              <a:buFont typeface="Arial" panose="020B0604020202020204" pitchFamily="34" charset="0"/>
              <a:buChar char="•"/>
            </a:pPr>
            <a:r>
              <a:rPr lang="en-US" sz="1600" dirty="0">
                <a:latin typeface="Helvetica" panose="020B0604020202020204" pitchFamily="34" charset="0"/>
              </a:rPr>
              <a:t>Notify the lab so these are expected and analysts can be prepared.</a:t>
            </a:r>
          </a:p>
          <a:p>
            <a:pPr marL="1200150" lvl="2" indent="-285750">
              <a:buFont typeface="Arial" panose="020B0604020202020204" pitchFamily="34" charset="0"/>
              <a:buChar char="•"/>
            </a:pPr>
            <a:r>
              <a:rPr lang="en-US" sz="1600" dirty="0">
                <a:latin typeface="Helvetica" panose="020B0604020202020204" pitchFamily="34" charset="0"/>
              </a:rPr>
              <a:t>Understand that when received, samples are entered into the system and most tests have a set up time.  </a:t>
            </a:r>
          </a:p>
          <a:p>
            <a:endParaRPr lang="en-US" dirty="0"/>
          </a:p>
        </p:txBody>
      </p:sp>
    </p:spTree>
    <p:extLst>
      <p:ext uri="{BB962C8B-B14F-4D97-AF65-F5344CB8AC3E}">
        <p14:creationId xmlns:p14="http://schemas.microsoft.com/office/powerpoint/2010/main" val="154189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7" name="TextBox 6"/>
          <p:cNvSpPr txBox="1"/>
          <p:nvPr/>
        </p:nvSpPr>
        <p:spPr>
          <a:xfrm>
            <a:off x="1092200" y="1827199"/>
            <a:ext cx="7543800" cy="2800767"/>
          </a:xfrm>
          <a:prstGeom prst="rect">
            <a:avLst/>
          </a:prstGeom>
          <a:noFill/>
        </p:spPr>
        <p:txBody>
          <a:bodyPr wrap="square" rtlCol="0">
            <a:spAutoFit/>
          </a:bodyPr>
          <a:lstStyle/>
          <a:p>
            <a:pPr algn="ctr"/>
            <a:r>
              <a:rPr lang="en-US" sz="8800" dirty="0">
                <a:solidFill>
                  <a:srgbClr val="00B0F0"/>
                </a:solidFill>
              </a:rPr>
              <a:t>Analysis Specifics</a:t>
            </a:r>
          </a:p>
        </p:txBody>
      </p:sp>
    </p:spTree>
    <p:extLst>
      <p:ext uri="{BB962C8B-B14F-4D97-AF65-F5344CB8AC3E}">
        <p14:creationId xmlns:p14="http://schemas.microsoft.com/office/powerpoint/2010/main" val="2726055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121"/>
            <a:ext cx="9143245" cy="6857434"/>
          </a:xfrm>
          <a:prstGeom prst="rect">
            <a:avLst/>
          </a:prstGeom>
        </p:spPr>
      </p:pic>
      <p:sp>
        <p:nvSpPr>
          <p:cNvPr id="3" name="TextBox 2"/>
          <p:cNvSpPr txBox="1"/>
          <p:nvPr/>
        </p:nvSpPr>
        <p:spPr>
          <a:xfrm>
            <a:off x="838200" y="838200"/>
            <a:ext cx="7543800" cy="461665"/>
          </a:xfrm>
          <a:prstGeom prst="rect">
            <a:avLst/>
          </a:prstGeom>
          <a:noFill/>
        </p:spPr>
        <p:txBody>
          <a:bodyPr wrap="square" rtlCol="0">
            <a:spAutoFit/>
          </a:bodyPr>
          <a:lstStyle/>
          <a:p>
            <a:r>
              <a:rPr lang="en-US" sz="2400" b="1" dirty="0">
                <a:solidFill>
                  <a:srgbClr val="00B0F0"/>
                </a:solidFill>
              </a:rPr>
              <a:t>ICP/ICPMS</a:t>
            </a:r>
          </a:p>
        </p:txBody>
      </p:sp>
      <p:pic>
        <p:nvPicPr>
          <p:cNvPr id="6" name="Picture 5" descr="Several bottles of liquid on a table&#10;&#10;AI-generated content may be incorrect.">
            <a:extLst>
              <a:ext uri="{FF2B5EF4-FFF2-40B4-BE49-F238E27FC236}">
                <a16:creationId xmlns:a16="http://schemas.microsoft.com/office/drawing/2014/main" id="{BF1786A9-5244-0EF6-3506-6A100DE9B8D8}"/>
              </a:ext>
            </a:extLst>
          </p:cNvPr>
          <p:cNvPicPr>
            <a:picLocks noChangeAspect="1"/>
          </p:cNvPicPr>
          <p:nvPr/>
        </p:nvPicPr>
        <p:blipFill>
          <a:blip r:embed="rId4">
            <a:extLst>
              <a:ext uri="{28A0092B-C50C-407E-A947-70E740481C1C}">
                <a14:useLocalDpi xmlns:a14="http://schemas.microsoft.com/office/drawing/2010/main" val="0"/>
              </a:ext>
            </a:extLst>
          </a:blip>
          <a:srcRect l="24999" t="39845" b="20155"/>
          <a:stretch/>
        </p:blipFill>
        <p:spPr>
          <a:xfrm rot="10800000">
            <a:off x="4393821" y="705815"/>
            <a:ext cx="4330702" cy="1676400"/>
          </a:xfrm>
          <a:prstGeom prst="rect">
            <a:avLst/>
          </a:prstGeom>
        </p:spPr>
      </p:pic>
      <p:sp>
        <p:nvSpPr>
          <p:cNvPr id="8" name="TextBox 7">
            <a:extLst>
              <a:ext uri="{FF2B5EF4-FFF2-40B4-BE49-F238E27FC236}">
                <a16:creationId xmlns:a16="http://schemas.microsoft.com/office/drawing/2014/main" id="{B527A155-70B6-1D57-8048-C2B3FAEE8448}"/>
              </a:ext>
            </a:extLst>
          </p:cNvPr>
          <p:cNvSpPr txBox="1"/>
          <p:nvPr/>
        </p:nvSpPr>
        <p:spPr>
          <a:xfrm>
            <a:off x="990600" y="1828800"/>
            <a:ext cx="6858000" cy="646331"/>
          </a:xfrm>
          <a:prstGeom prst="rect">
            <a:avLst/>
          </a:prstGeom>
          <a:noFill/>
        </p:spPr>
        <p:txBody>
          <a:bodyPr wrap="square" rtlCol="0">
            <a:spAutoFit/>
          </a:bodyPr>
          <a:lstStyle/>
          <a:p>
            <a:r>
              <a:rPr lang="en-US" dirty="0"/>
              <a:t>Collection/Preservation:</a:t>
            </a:r>
          </a:p>
          <a:p>
            <a:endParaRPr lang="en-US" dirty="0"/>
          </a:p>
        </p:txBody>
      </p:sp>
      <p:pic>
        <p:nvPicPr>
          <p:cNvPr id="10" name="Picture 9">
            <a:extLst>
              <a:ext uri="{FF2B5EF4-FFF2-40B4-BE49-F238E27FC236}">
                <a16:creationId xmlns:a16="http://schemas.microsoft.com/office/drawing/2014/main" id="{4ABB9B09-39B3-CDFA-8E46-CB2085B56049}"/>
              </a:ext>
            </a:extLst>
          </p:cNvPr>
          <p:cNvPicPr>
            <a:picLocks noChangeAspect="1"/>
          </p:cNvPicPr>
          <p:nvPr/>
        </p:nvPicPr>
        <p:blipFill>
          <a:blip r:embed="rId5"/>
          <a:stretch>
            <a:fillRect/>
          </a:stretch>
        </p:blipFill>
        <p:spPr>
          <a:xfrm>
            <a:off x="1270831" y="4026152"/>
            <a:ext cx="7106642" cy="838317"/>
          </a:xfrm>
          <a:prstGeom prst="rect">
            <a:avLst/>
          </a:prstGeom>
        </p:spPr>
      </p:pic>
      <p:pic>
        <p:nvPicPr>
          <p:cNvPr id="12" name="Picture 11">
            <a:extLst>
              <a:ext uri="{FF2B5EF4-FFF2-40B4-BE49-F238E27FC236}">
                <a16:creationId xmlns:a16="http://schemas.microsoft.com/office/drawing/2014/main" id="{6ACA2DE3-0883-CA37-F34A-4E8B527AEC8F}"/>
              </a:ext>
            </a:extLst>
          </p:cNvPr>
          <p:cNvPicPr>
            <a:picLocks noChangeAspect="1"/>
          </p:cNvPicPr>
          <p:nvPr/>
        </p:nvPicPr>
        <p:blipFill>
          <a:blip r:embed="rId6"/>
          <a:stretch>
            <a:fillRect/>
          </a:stretch>
        </p:blipFill>
        <p:spPr>
          <a:xfrm>
            <a:off x="1271125" y="2488298"/>
            <a:ext cx="7106347" cy="1497152"/>
          </a:xfrm>
          <a:prstGeom prst="rect">
            <a:avLst/>
          </a:prstGeom>
        </p:spPr>
      </p:pic>
      <p:pic>
        <p:nvPicPr>
          <p:cNvPr id="14" name="Picture 13">
            <a:extLst>
              <a:ext uri="{FF2B5EF4-FFF2-40B4-BE49-F238E27FC236}">
                <a16:creationId xmlns:a16="http://schemas.microsoft.com/office/drawing/2014/main" id="{008239B7-A733-7428-20D1-811AB86B0859}"/>
              </a:ext>
            </a:extLst>
          </p:cNvPr>
          <p:cNvPicPr>
            <a:picLocks noChangeAspect="1"/>
          </p:cNvPicPr>
          <p:nvPr/>
        </p:nvPicPr>
        <p:blipFill>
          <a:blip r:embed="rId7"/>
          <a:stretch>
            <a:fillRect/>
          </a:stretch>
        </p:blipFill>
        <p:spPr>
          <a:xfrm>
            <a:off x="1270831" y="4970552"/>
            <a:ext cx="7106642" cy="567337"/>
          </a:xfrm>
          <a:prstGeom prst="rect">
            <a:avLst/>
          </a:prstGeom>
        </p:spPr>
      </p:pic>
    </p:spTree>
    <p:extLst>
      <p:ext uri="{BB962C8B-B14F-4D97-AF65-F5344CB8AC3E}">
        <p14:creationId xmlns:p14="http://schemas.microsoft.com/office/powerpoint/2010/main" val="246242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5" name="Picture 4">
            <a:extLst>
              <a:ext uri="{FF2B5EF4-FFF2-40B4-BE49-F238E27FC236}">
                <a16:creationId xmlns:a16="http://schemas.microsoft.com/office/drawing/2014/main" id="{0A9A2D1E-D506-0D75-32D2-302B765497A7}"/>
              </a:ext>
            </a:extLst>
          </p:cNvPr>
          <p:cNvPicPr>
            <a:picLocks noChangeAspect="1"/>
          </p:cNvPicPr>
          <p:nvPr/>
        </p:nvPicPr>
        <p:blipFill>
          <a:blip r:embed="rId4"/>
          <a:stretch>
            <a:fillRect/>
          </a:stretch>
        </p:blipFill>
        <p:spPr>
          <a:xfrm>
            <a:off x="1524000" y="2209800"/>
            <a:ext cx="6686550" cy="3638550"/>
          </a:xfrm>
          <a:prstGeom prst="rect">
            <a:avLst/>
          </a:prstGeom>
        </p:spPr>
      </p:pic>
      <p:sp>
        <p:nvSpPr>
          <p:cNvPr id="6" name="TextBox 5">
            <a:extLst>
              <a:ext uri="{FF2B5EF4-FFF2-40B4-BE49-F238E27FC236}">
                <a16:creationId xmlns:a16="http://schemas.microsoft.com/office/drawing/2014/main" id="{87DB578B-31EC-8D30-853E-C80AEFD4FA56}"/>
              </a:ext>
            </a:extLst>
          </p:cNvPr>
          <p:cNvSpPr txBox="1"/>
          <p:nvPr/>
        </p:nvSpPr>
        <p:spPr>
          <a:xfrm>
            <a:off x="838200" y="838200"/>
            <a:ext cx="7543800" cy="461665"/>
          </a:xfrm>
          <a:prstGeom prst="rect">
            <a:avLst/>
          </a:prstGeom>
          <a:noFill/>
        </p:spPr>
        <p:txBody>
          <a:bodyPr wrap="square" rtlCol="0">
            <a:spAutoFit/>
          </a:bodyPr>
          <a:lstStyle/>
          <a:p>
            <a:r>
              <a:rPr lang="en-US" sz="2400" b="1" dirty="0">
                <a:solidFill>
                  <a:srgbClr val="00B0F0"/>
                </a:solidFill>
              </a:rPr>
              <a:t>ICP/ICPMS</a:t>
            </a:r>
          </a:p>
        </p:txBody>
      </p:sp>
    </p:spTree>
    <p:extLst>
      <p:ext uri="{BB962C8B-B14F-4D97-AF65-F5344CB8AC3E}">
        <p14:creationId xmlns:p14="http://schemas.microsoft.com/office/powerpoint/2010/main" val="287302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pic>
        <p:nvPicPr>
          <p:cNvPr id="4" name="ICP_OES_Graphic_Animation_v2">
            <a:hlinkClick r:id="" action="ppaction://media"/>
            <a:extLst>
              <a:ext uri="{FF2B5EF4-FFF2-40B4-BE49-F238E27FC236}">
                <a16:creationId xmlns:a16="http://schemas.microsoft.com/office/drawing/2014/main" id="{BC46BED3-F3F9-6BE2-13AC-E9F439F5A292}"/>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112963" y="1981200"/>
            <a:ext cx="5526087" cy="4144963"/>
          </a:xfrm>
        </p:spPr>
      </p:pic>
      <p:sp>
        <p:nvSpPr>
          <p:cNvPr id="3" name="TextBox 2">
            <a:extLst>
              <a:ext uri="{FF2B5EF4-FFF2-40B4-BE49-F238E27FC236}">
                <a16:creationId xmlns:a16="http://schemas.microsoft.com/office/drawing/2014/main" id="{2CAE334C-193C-0B89-388D-16C79E010506}"/>
              </a:ext>
            </a:extLst>
          </p:cNvPr>
          <p:cNvSpPr txBox="1"/>
          <p:nvPr/>
        </p:nvSpPr>
        <p:spPr>
          <a:xfrm>
            <a:off x="685800" y="788264"/>
            <a:ext cx="4912242" cy="461665"/>
          </a:xfrm>
          <a:prstGeom prst="rect">
            <a:avLst/>
          </a:prstGeom>
          <a:noFill/>
        </p:spPr>
        <p:txBody>
          <a:bodyPr wrap="square" rtlCol="0">
            <a:spAutoFit/>
          </a:bodyPr>
          <a:lstStyle/>
          <a:p>
            <a:r>
              <a:rPr lang="en-US" sz="2400" b="1" dirty="0">
                <a:solidFill>
                  <a:srgbClr val="00B0F0"/>
                </a:solidFill>
              </a:rPr>
              <a:t>ICP-OES</a:t>
            </a:r>
          </a:p>
        </p:txBody>
      </p:sp>
    </p:spTree>
    <p:extLst>
      <p:ext uri="{BB962C8B-B14F-4D97-AF65-F5344CB8AC3E}">
        <p14:creationId xmlns:p14="http://schemas.microsoft.com/office/powerpoint/2010/main" val="23122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179"/>
            <a:ext cx="9143245" cy="6857434"/>
          </a:xfrm>
          <a:prstGeom prst="rect">
            <a:avLst/>
          </a:prstGeom>
        </p:spPr>
      </p:pic>
      <p:sp>
        <p:nvSpPr>
          <p:cNvPr id="8" name="Content Placeholder 7">
            <a:extLst>
              <a:ext uri="{FF2B5EF4-FFF2-40B4-BE49-F238E27FC236}">
                <a16:creationId xmlns:a16="http://schemas.microsoft.com/office/drawing/2014/main" id="{5ECFD6E9-5772-A32A-E343-4D51C4922D41}"/>
              </a:ext>
            </a:extLst>
          </p:cNvPr>
          <p:cNvSpPr>
            <a:spLocks noGrp="1"/>
          </p:cNvSpPr>
          <p:nvPr>
            <p:ph sz="half" idx="1"/>
          </p:nvPr>
        </p:nvSpPr>
        <p:spPr>
          <a:xfrm>
            <a:off x="914400" y="1828800"/>
            <a:ext cx="3733800" cy="4525963"/>
          </a:xfrm>
        </p:spPr>
        <p:txBody>
          <a:bodyPr>
            <a:normAutofit fontScale="47500" lnSpcReduction="20000"/>
          </a:bodyPr>
          <a:lstStyle/>
          <a:p>
            <a:pPr algn="l">
              <a:buNone/>
            </a:pPr>
            <a:r>
              <a:rPr lang="en-US" sz="2900" b="0" i="0" dirty="0">
                <a:solidFill>
                  <a:srgbClr val="202020"/>
                </a:solidFill>
                <a:effectLst/>
                <a:latin typeface="robotoregular"/>
              </a:rPr>
              <a:t>The main components of a </a:t>
            </a:r>
            <a:r>
              <a:rPr lang="en-US" sz="2900" b="0" i="0" u="none" strike="noStrike" dirty="0">
                <a:solidFill>
                  <a:srgbClr val="0085D5"/>
                </a:solidFill>
                <a:effectLst/>
                <a:latin typeface="robotoregular"/>
                <a:hlinkClick r:id="rId4"/>
              </a:rPr>
              <a:t>single quadrupole ICP-MS</a:t>
            </a:r>
            <a:r>
              <a:rPr lang="en-US" sz="2900" b="0" i="0" dirty="0">
                <a:solidFill>
                  <a:srgbClr val="202020"/>
                </a:solidFill>
                <a:effectLst/>
                <a:latin typeface="robotoregular"/>
              </a:rPr>
              <a:t> instrument are:</a:t>
            </a:r>
          </a:p>
          <a:p>
            <a:pPr algn="l">
              <a:buNone/>
            </a:pPr>
            <a:r>
              <a:rPr lang="en-US" sz="2900" b="0" i="0" dirty="0">
                <a:solidFill>
                  <a:srgbClr val="202020"/>
                </a:solidFill>
                <a:effectLst/>
                <a:latin typeface="robotoregular"/>
              </a:rPr>
              <a:t>    </a:t>
            </a:r>
          </a:p>
          <a:p>
            <a:pPr algn="l">
              <a:buFont typeface="+mj-lt"/>
              <a:buAutoNum type="arabicPeriod"/>
            </a:pPr>
            <a:r>
              <a:rPr lang="en-US" sz="2900" b="0" i="0" dirty="0">
                <a:solidFill>
                  <a:srgbClr val="202020"/>
                </a:solidFill>
                <a:effectLst/>
                <a:latin typeface="robotoregular"/>
              </a:rPr>
              <a:t>Sample introduction system to form a fine aerosol mist from the liquid sample</a:t>
            </a:r>
          </a:p>
          <a:p>
            <a:pPr algn="l">
              <a:buFont typeface="+mj-lt"/>
              <a:buAutoNum type="arabicPeriod"/>
            </a:pPr>
            <a:r>
              <a:rPr lang="en-US" sz="2900" b="0" i="0" dirty="0">
                <a:solidFill>
                  <a:srgbClr val="202020"/>
                </a:solidFill>
                <a:effectLst/>
                <a:latin typeface="robotoregular"/>
              </a:rPr>
              <a:t>Plasma (ICP) to convert the elements in the sample aerosol to ions</a:t>
            </a:r>
          </a:p>
          <a:p>
            <a:pPr algn="l">
              <a:buFont typeface="+mj-lt"/>
              <a:buAutoNum type="arabicPeriod"/>
            </a:pPr>
            <a:r>
              <a:rPr lang="en-US" sz="2900" b="0" i="0" dirty="0">
                <a:solidFill>
                  <a:srgbClr val="202020"/>
                </a:solidFill>
                <a:effectLst/>
                <a:latin typeface="robotoregular"/>
              </a:rPr>
              <a:t>Interface to extract the ions into the vacuum system</a:t>
            </a:r>
          </a:p>
          <a:p>
            <a:pPr algn="l">
              <a:buFont typeface="+mj-lt"/>
              <a:buAutoNum type="arabicPeriod"/>
            </a:pPr>
            <a:r>
              <a:rPr lang="en-US" sz="2900" b="0" i="0" dirty="0">
                <a:solidFill>
                  <a:srgbClr val="202020"/>
                </a:solidFill>
                <a:effectLst/>
                <a:latin typeface="robotoregular"/>
              </a:rPr>
              <a:t>Ion lens to focus the ions and separate them from background signals</a:t>
            </a:r>
          </a:p>
          <a:p>
            <a:pPr algn="l">
              <a:buFont typeface="+mj-lt"/>
              <a:buAutoNum type="arabicPeriod"/>
            </a:pPr>
            <a:r>
              <a:rPr lang="en-US" sz="2900" b="0" i="0" dirty="0">
                <a:solidFill>
                  <a:srgbClr val="202020"/>
                </a:solidFill>
                <a:effectLst/>
                <a:latin typeface="robotoregular"/>
              </a:rPr>
              <a:t>Collision/reaction cell (CRC) to resolve the analyte ions from interfering ions</a:t>
            </a:r>
          </a:p>
          <a:p>
            <a:pPr algn="l">
              <a:buFont typeface="+mj-lt"/>
              <a:buAutoNum type="arabicPeriod"/>
            </a:pPr>
            <a:r>
              <a:rPr lang="en-US" sz="2900" b="0" i="0" dirty="0">
                <a:solidFill>
                  <a:srgbClr val="202020"/>
                </a:solidFill>
                <a:effectLst/>
                <a:latin typeface="robotoregular"/>
              </a:rPr>
              <a:t>Mass spectrometer (MS) to filter the analyte ions by mass</a:t>
            </a:r>
          </a:p>
          <a:p>
            <a:pPr algn="l">
              <a:buFont typeface="+mj-lt"/>
              <a:buAutoNum type="arabicPeriod"/>
            </a:pPr>
            <a:r>
              <a:rPr lang="en-US" sz="2900" b="0" i="0" dirty="0">
                <a:solidFill>
                  <a:srgbClr val="202020"/>
                </a:solidFill>
                <a:effectLst/>
                <a:latin typeface="robotoregular"/>
              </a:rPr>
              <a:t>The electron multiplier detector</a:t>
            </a:r>
          </a:p>
          <a:p>
            <a:pPr algn="l">
              <a:buFont typeface="+mj-lt"/>
              <a:buAutoNum type="arabicPeriod"/>
            </a:pPr>
            <a:r>
              <a:rPr lang="en-US" sz="2900" b="0" i="0" dirty="0">
                <a:solidFill>
                  <a:srgbClr val="202020"/>
                </a:solidFill>
                <a:effectLst/>
                <a:latin typeface="robotoregular"/>
              </a:rPr>
              <a:t>Data processing</a:t>
            </a:r>
          </a:p>
          <a:p>
            <a:pPr marL="0" indent="0">
              <a:buNone/>
            </a:pPr>
            <a:endParaRPr lang="en-US" dirty="0"/>
          </a:p>
          <a:p>
            <a:pPr marL="0" indent="0">
              <a:buNone/>
            </a:pPr>
            <a:endParaRPr lang="en-US" dirty="0"/>
          </a:p>
          <a:p>
            <a:pPr marL="0" indent="0">
              <a:buNone/>
            </a:pPr>
            <a:endParaRPr lang="en-US" dirty="0"/>
          </a:p>
          <a:p>
            <a:pPr marL="0" indent="0">
              <a:buNone/>
            </a:pPr>
            <a:r>
              <a:rPr lang="en-US" dirty="0"/>
              <a:t>Agilent : </a:t>
            </a:r>
            <a:r>
              <a:rPr lang="en-US" dirty="0">
                <a:hlinkClick r:id="rId5"/>
              </a:rPr>
              <a:t>What is ICP-MS? Principles &amp; Technique | Agilent</a:t>
            </a:r>
            <a:endParaRPr lang="en-US" dirty="0"/>
          </a:p>
          <a:p>
            <a:pPr marL="0" indent="0">
              <a:buNone/>
            </a:pPr>
            <a:endParaRPr lang="en-US" dirty="0"/>
          </a:p>
        </p:txBody>
      </p:sp>
      <p:sp>
        <p:nvSpPr>
          <p:cNvPr id="3" name="TextBox 2">
            <a:extLst>
              <a:ext uri="{FF2B5EF4-FFF2-40B4-BE49-F238E27FC236}">
                <a16:creationId xmlns:a16="http://schemas.microsoft.com/office/drawing/2014/main" id="{89AD4063-9CD4-D6C2-36D1-AEC29F2F2B8D}"/>
              </a:ext>
            </a:extLst>
          </p:cNvPr>
          <p:cNvSpPr txBox="1"/>
          <p:nvPr/>
        </p:nvSpPr>
        <p:spPr>
          <a:xfrm>
            <a:off x="533400" y="835705"/>
            <a:ext cx="4912242" cy="461665"/>
          </a:xfrm>
          <a:prstGeom prst="rect">
            <a:avLst/>
          </a:prstGeom>
          <a:noFill/>
        </p:spPr>
        <p:txBody>
          <a:bodyPr wrap="square" rtlCol="0">
            <a:spAutoFit/>
          </a:bodyPr>
          <a:lstStyle/>
          <a:p>
            <a:r>
              <a:rPr lang="en-US" sz="2400" b="1" dirty="0">
                <a:solidFill>
                  <a:srgbClr val="00B0F0"/>
                </a:solidFill>
              </a:rPr>
              <a:t>ICPMS</a:t>
            </a:r>
          </a:p>
        </p:txBody>
      </p:sp>
      <p:pic>
        <p:nvPicPr>
          <p:cNvPr id="2050" name="Picture 2" descr="A picture containing darkDescription automatically generated">
            <a:extLst>
              <a:ext uri="{FF2B5EF4-FFF2-40B4-BE49-F238E27FC236}">
                <a16:creationId xmlns:a16="http://schemas.microsoft.com/office/drawing/2014/main" id="{F875585D-4387-1218-C21C-45A6F0A4D8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2513" y="1028786"/>
            <a:ext cx="3184336" cy="1787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phical user interface, chat or text messageDescription automatically generated">
            <a:extLst>
              <a:ext uri="{FF2B5EF4-FFF2-40B4-BE49-F238E27FC236}">
                <a16:creationId xmlns:a16="http://schemas.microsoft.com/office/drawing/2014/main" id="{8C5A7B78-9012-4561-E2B7-47C869450C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0065" y="4577760"/>
            <a:ext cx="3164958" cy="17770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agramDescription automatically generated">
            <a:extLst>
              <a:ext uri="{FF2B5EF4-FFF2-40B4-BE49-F238E27FC236}">
                <a16:creationId xmlns:a16="http://schemas.microsoft.com/office/drawing/2014/main" id="{E63A9199-6911-5271-EFCB-756829E520D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383" t="6186" r="64" b="9569"/>
          <a:stretch/>
        </p:blipFill>
        <p:spPr bwMode="auto">
          <a:xfrm>
            <a:off x="5420065" y="2819399"/>
            <a:ext cx="3342935"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3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3" name="TextBox 2">
            <a:extLst>
              <a:ext uri="{FF2B5EF4-FFF2-40B4-BE49-F238E27FC236}">
                <a16:creationId xmlns:a16="http://schemas.microsoft.com/office/drawing/2014/main" id="{2CAE334C-193C-0B89-388D-16C79E010506}"/>
              </a:ext>
            </a:extLst>
          </p:cNvPr>
          <p:cNvSpPr txBox="1"/>
          <p:nvPr/>
        </p:nvSpPr>
        <p:spPr>
          <a:xfrm>
            <a:off x="685800" y="788264"/>
            <a:ext cx="4912242" cy="461665"/>
          </a:xfrm>
          <a:prstGeom prst="rect">
            <a:avLst/>
          </a:prstGeom>
          <a:noFill/>
        </p:spPr>
        <p:txBody>
          <a:bodyPr wrap="square" rtlCol="0">
            <a:spAutoFit/>
          </a:bodyPr>
          <a:lstStyle/>
          <a:p>
            <a:r>
              <a:rPr lang="en-US" sz="2400" b="1" dirty="0">
                <a:solidFill>
                  <a:srgbClr val="00B0F0"/>
                </a:solidFill>
              </a:rPr>
              <a:t>ICP/ICPMS Analysis</a:t>
            </a:r>
          </a:p>
        </p:txBody>
      </p:sp>
      <p:sp>
        <p:nvSpPr>
          <p:cNvPr id="6" name="Content Placeholder 5">
            <a:extLst>
              <a:ext uri="{FF2B5EF4-FFF2-40B4-BE49-F238E27FC236}">
                <a16:creationId xmlns:a16="http://schemas.microsoft.com/office/drawing/2014/main" id="{86731022-DD22-E204-5E2D-6FBC7A823B2E}"/>
              </a:ext>
            </a:extLst>
          </p:cNvPr>
          <p:cNvSpPr>
            <a:spLocks noGrp="1"/>
          </p:cNvSpPr>
          <p:nvPr>
            <p:ph sz="half" idx="1"/>
          </p:nvPr>
        </p:nvSpPr>
        <p:spPr>
          <a:xfrm>
            <a:off x="457200" y="1905000"/>
            <a:ext cx="8305800" cy="4221163"/>
          </a:xfrm>
        </p:spPr>
        <p:txBody>
          <a:bodyPr>
            <a:normAutofit lnSpcReduction="10000"/>
          </a:bodyPr>
          <a:lstStyle/>
          <a:p>
            <a:r>
              <a:rPr lang="en-US" dirty="0"/>
              <a:t>Samples entered for requested analysis with specific analyte list</a:t>
            </a:r>
          </a:p>
          <a:p>
            <a:pPr lvl="1"/>
            <a:r>
              <a:rPr lang="en-US" dirty="0"/>
              <a:t>Dissolved metals-if particulate is present samples must be digested or refiltered from an unpreserved aliquot.</a:t>
            </a:r>
          </a:p>
          <a:p>
            <a:pPr lvl="2"/>
            <a:r>
              <a:rPr lang="en-US" dirty="0"/>
              <a:t>This would be past the 15 min filtration hold time.</a:t>
            </a:r>
          </a:p>
          <a:p>
            <a:pPr lvl="2"/>
            <a:r>
              <a:rPr lang="en-US" dirty="0"/>
              <a:t>Some samples do form precipitate</a:t>
            </a:r>
          </a:p>
          <a:p>
            <a:pPr lvl="2"/>
            <a:r>
              <a:rPr lang="en-US" dirty="0"/>
              <a:t>Filter breakthrough</a:t>
            </a:r>
          </a:p>
          <a:p>
            <a:pPr lvl="1"/>
            <a:r>
              <a:rPr lang="en-US" dirty="0"/>
              <a:t>Total metals-if preserved in the lab, must be held for 24 </a:t>
            </a:r>
            <a:r>
              <a:rPr lang="en-US" dirty="0" err="1"/>
              <a:t>hrs</a:t>
            </a:r>
            <a:r>
              <a:rPr lang="en-US" dirty="0"/>
              <a:t> then preservation verified.</a:t>
            </a:r>
          </a:p>
          <a:p>
            <a:pPr lvl="1"/>
            <a:r>
              <a:rPr lang="en-US" dirty="0"/>
              <a:t>Digest with an approved digestion method</a:t>
            </a:r>
          </a:p>
          <a:p>
            <a:pPr lvl="1"/>
            <a:r>
              <a:rPr lang="en-US" dirty="0"/>
              <a:t>Analysis on ICP or ICPMS</a:t>
            </a:r>
          </a:p>
          <a:p>
            <a:endParaRPr lang="en-US" dirty="0"/>
          </a:p>
          <a:p>
            <a:endParaRPr lang="en-US" dirty="0"/>
          </a:p>
        </p:txBody>
      </p:sp>
    </p:spTree>
    <p:extLst>
      <p:ext uri="{BB962C8B-B14F-4D97-AF65-F5344CB8AC3E}">
        <p14:creationId xmlns:p14="http://schemas.microsoft.com/office/powerpoint/2010/main" val="252080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5" name="Rectangle 4"/>
          <p:cNvSpPr/>
          <p:nvPr/>
        </p:nvSpPr>
        <p:spPr>
          <a:xfrm>
            <a:off x="1143000" y="1752600"/>
            <a:ext cx="7467600" cy="3208571"/>
          </a:xfrm>
          <a:prstGeom prst="rect">
            <a:avLst/>
          </a:prstGeom>
        </p:spPr>
        <p:txBody>
          <a:bodyPr wrap="square">
            <a:spAutoFit/>
          </a:bodyPr>
          <a:lstStyle/>
          <a:p>
            <a:pPr marL="285750" indent="-285750">
              <a:spcBef>
                <a:spcPts val="1200"/>
              </a:spcBef>
              <a:spcAft>
                <a:spcPts val="500"/>
              </a:spcAft>
              <a:buFont typeface="Arial" panose="020B0604020202020204" pitchFamily="34" charset="0"/>
              <a:buChar char="•"/>
            </a:pPr>
            <a:r>
              <a:rPr lang="en-US" altLang="en-US" sz="3200" dirty="0">
                <a:solidFill>
                  <a:srgbClr val="00B0F0"/>
                </a:solidFill>
                <a:ea typeface="ＭＳ Ｐゴシック" pitchFamily="34" charset="-128"/>
              </a:rPr>
              <a:t>Billings, MT </a:t>
            </a:r>
            <a:r>
              <a:rPr lang="en-US" altLang="en-US" sz="3200" dirty="0">
                <a:ea typeface="ＭＳ Ｐゴシック" pitchFamily="34" charset="-128"/>
              </a:rPr>
              <a:t>– Corporate Headquarters – Established 1952</a:t>
            </a:r>
          </a:p>
          <a:p>
            <a:pPr marL="285750" indent="-285750">
              <a:spcBef>
                <a:spcPts val="1200"/>
              </a:spcBef>
              <a:spcAft>
                <a:spcPts val="500"/>
              </a:spcAft>
              <a:buFont typeface="Arial" panose="020B0604020202020204" pitchFamily="34" charset="0"/>
              <a:buChar char="•"/>
            </a:pPr>
            <a:r>
              <a:rPr lang="en-US" altLang="en-US" sz="3200" dirty="0">
                <a:solidFill>
                  <a:srgbClr val="00B0F0"/>
                </a:solidFill>
                <a:ea typeface="ＭＳ Ｐゴシック" pitchFamily="34" charset="-128"/>
              </a:rPr>
              <a:t>Casper, WY </a:t>
            </a:r>
            <a:r>
              <a:rPr lang="en-US" altLang="en-US" sz="3200" dirty="0">
                <a:ea typeface="ＭＳ Ｐゴシック" pitchFamily="34" charset="-128"/>
              </a:rPr>
              <a:t>– Branch Location since 1984</a:t>
            </a:r>
          </a:p>
          <a:p>
            <a:pPr marL="285750" indent="-285750">
              <a:spcBef>
                <a:spcPts val="1200"/>
              </a:spcBef>
              <a:spcAft>
                <a:spcPts val="500"/>
              </a:spcAft>
              <a:buFont typeface="Arial" panose="020B0604020202020204" pitchFamily="34" charset="0"/>
              <a:buChar char="•"/>
            </a:pPr>
            <a:r>
              <a:rPr lang="en-US" altLang="en-US" sz="3200" dirty="0">
                <a:solidFill>
                  <a:srgbClr val="00B0F0"/>
                </a:solidFill>
                <a:ea typeface="ＭＳ Ｐゴシック" pitchFamily="34" charset="-128"/>
              </a:rPr>
              <a:t>Gillette, WY </a:t>
            </a:r>
            <a:r>
              <a:rPr lang="en-US" altLang="en-US" sz="3200" dirty="0">
                <a:ea typeface="ＭＳ Ｐゴシック" pitchFamily="34" charset="-128"/>
              </a:rPr>
              <a:t>– Branch Location since 1979</a:t>
            </a:r>
          </a:p>
          <a:p>
            <a:pPr marL="285750" indent="-285750">
              <a:spcBef>
                <a:spcPts val="1200"/>
              </a:spcBef>
              <a:spcAft>
                <a:spcPts val="500"/>
              </a:spcAft>
              <a:buFont typeface="Arial" panose="020B0604020202020204" pitchFamily="34" charset="0"/>
              <a:buChar char="•"/>
            </a:pPr>
            <a:r>
              <a:rPr lang="en-US" altLang="en-US" sz="3200" dirty="0">
                <a:solidFill>
                  <a:srgbClr val="00B0F0"/>
                </a:solidFill>
                <a:ea typeface="ＭＳ Ｐゴシック" pitchFamily="34" charset="-128"/>
              </a:rPr>
              <a:t>Helena, MT </a:t>
            </a:r>
            <a:r>
              <a:rPr lang="en-US" altLang="en-US" sz="3200" dirty="0">
                <a:ea typeface="ＭＳ Ｐゴシック" pitchFamily="34" charset="-128"/>
              </a:rPr>
              <a:t>– Branch Location since 2000</a:t>
            </a:r>
          </a:p>
        </p:txBody>
      </p:sp>
    </p:spTree>
    <p:extLst>
      <p:ext uri="{BB962C8B-B14F-4D97-AF65-F5344CB8AC3E}">
        <p14:creationId xmlns:p14="http://schemas.microsoft.com/office/powerpoint/2010/main" val="2866958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8DF2B-4559-894C-B210-706DE326B4F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DBE7694-2825-931E-4644-2CB2E82AC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3" name="TextBox 2">
            <a:extLst>
              <a:ext uri="{FF2B5EF4-FFF2-40B4-BE49-F238E27FC236}">
                <a16:creationId xmlns:a16="http://schemas.microsoft.com/office/drawing/2014/main" id="{F586DBFD-58E8-C9DB-B534-23FBA64A2C63}"/>
              </a:ext>
            </a:extLst>
          </p:cNvPr>
          <p:cNvSpPr txBox="1"/>
          <p:nvPr/>
        </p:nvSpPr>
        <p:spPr>
          <a:xfrm>
            <a:off x="685800" y="788264"/>
            <a:ext cx="4912242" cy="461665"/>
          </a:xfrm>
          <a:prstGeom prst="rect">
            <a:avLst/>
          </a:prstGeom>
          <a:noFill/>
        </p:spPr>
        <p:txBody>
          <a:bodyPr wrap="square" rtlCol="0">
            <a:spAutoFit/>
          </a:bodyPr>
          <a:lstStyle/>
          <a:p>
            <a:r>
              <a:rPr lang="en-US" sz="2400" b="1" dirty="0">
                <a:solidFill>
                  <a:srgbClr val="00B0F0"/>
                </a:solidFill>
              </a:rPr>
              <a:t>ICP/ICPMS Analysis</a:t>
            </a:r>
          </a:p>
        </p:txBody>
      </p:sp>
      <p:sp>
        <p:nvSpPr>
          <p:cNvPr id="6" name="Content Placeholder 5">
            <a:extLst>
              <a:ext uri="{FF2B5EF4-FFF2-40B4-BE49-F238E27FC236}">
                <a16:creationId xmlns:a16="http://schemas.microsoft.com/office/drawing/2014/main" id="{C01F40E7-DC2D-A953-C7B5-3DABE10E091C}"/>
              </a:ext>
            </a:extLst>
          </p:cNvPr>
          <p:cNvSpPr>
            <a:spLocks noGrp="1"/>
          </p:cNvSpPr>
          <p:nvPr>
            <p:ph sz="half" idx="1"/>
          </p:nvPr>
        </p:nvSpPr>
        <p:spPr>
          <a:xfrm>
            <a:off x="457200" y="1905000"/>
            <a:ext cx="8305800" cy="4221163"/>
          </a:xfrm>
        </p:spPr>
        <p:txBody>
          <a:bodyPr>
            <a:normAutofit/>
          </a:bodyPr>
          <a:lstStyle/>
          <a:p>
            <a:endParaRPr lang="en-US" dirty="0"/>
          </a:p>
          <a:p>
            <a:endParaRPr lang="en-US" dirty="0"/>
          </a:p>
        </p:txBody>
      </p:sp>
      <p:sp>
        <p:nvSpPr>
          <p:cNvPr id="4" name="TextBox 3">
            <a:extLst>
              <a:ext uri="{FF2B5EF4-FFF2-40B4-BE49-F238E27FC236}">
                <a16:creationId xmlns:a16="http://schemas.microsoft.com/office/drawing/2014/main" id="{B5E0F0E2-87CD-18F9-D833-9DCCE22435E6}"/>
              </a:ext>
            </a:extLst>
          </p:cNvPr>
          <p:cNvSpPr txBox="1"/>
          <p:nvPr/>
        </p:nvSpPr>
        <p:spPr>
          <a:xfrm>
            <a:off x="1066800" y="1828800"/>
            <a:ext cx="7620000" cy="4524315"/>
          </a:xfrm>
          <a:prstGeom prst="rect">
            <a:avLst/>
          </a:prstGeom>
          <a:noFill/>
        </p:spPr>
        <p:txBody>
          <a:bodyPr wrap="square" rtlCol="0">
            <a:spAutoFit/>
          </a:bodyPr>
          <a:lstStyle/>
          <a:p>
            <a:r>
              <a:rPr lang="en-US" dirty="0"/>
              <a:t>Reruns:</a:t>
            </a:r>
          </a:p>
          <a:p>
            <a:pPr marL="285750" indent="-285750">
              <a:buFont typeface="Arial" panose="020B0604020202020204" pitchFamily="34" charset="0"/>
              <a:buChar char="•"/>
            </a:pPr>
            <a:r>
              <a:rPr lang="en-US" dirty="0"/>
              <a:t>Failing QC for specific analyte(s)</a:t>
            </a:r>
          </a:p>
          <a:p>
            <a:pPr marL="285750" indent="-285750">
              <a:buFont typeface="Arial" panose="020B0604020202020204" pitchFamily="34" charset="0"/>
              <a:buChar char="•"/>
            </a:pPr>
            <a:r>
              <a:rPr lang="en-US" dirty="0"/>
              <a:t>High TDS matrix</a:t>
            </a:r>
          </a:p>
          <a:p>
            <a:pPr marL="742950" lvl="1" indent="-285750">
              <a:buFont typeface="Arial" panose="020B0604020202020204" pitchFamily="34" charset="0"/>
              <a:buChar char="•"/>
            </a:pPr>
            <a:r>
              <a:rPr lang="en-US" dirty="0"/>
              <a:t>Multiple dilutions may be required to capture a large list and reporting limit requirements</a:t>
            </a:r>
          </a:p>
          <a:p>
            <a:pPr marL="285750" indent="-285750">
              <a:buFont typeface="Arial" panose="020B0604020202020204" pitchFamily="34" charset="0"/>
              <a:buChar char="•"/>
            </a:pPr>
            <a:r>
              <a:rPr lang="en-US" dirty="0"/>
              <a:t>Interferences</a:t>
            </a:r>
          </a:p>
          <a:p>
            <a:pPr marL="742950" lvl="1" indent="-285750">
              <a:buFont typeface="Arial" panose="020B0604020202020204" pitchFamily="34" charset="0"/>
              <a:buChar char="•"/>
            </a:pPr>
            <a:r>
              <a:rPr lang="en-US" dirty="0"/>
              <a:t>ICPMS</a:t>
            </a:r>
          </a:p>
          <a:p>
            <a:pPr marL="1200150" lvl="2" indent="-285750">
              <a:buFont typeface="Arial" panose="020B0604020202020204" pitchFamily="34" charset="0"/>
              <a:buChar char="•"/>
            </a:pPr>
            <a:r>
              <a:rPr lang="en-US" dirty="0"/>
              <a:t>Collision mode: Pressurized with helium.  Ions collide with He.  Collision rates lower the energy the polyatomic ions exit than analyte ions.  The low energy ions are rejected from ion beam minimizing the interference.</a:t>
            </a:r>
          </a:p>
          <a:p>
            <a:pPr marL="1200150" lvl="2" indent="-285750">
              <a:buFont typeface="Arial" panose="020B0604020202020204" pitchFamily="34" charset="0"/>
              <a:buChar char="•"/>
            </a:pPr>
            <a:r>
              <a:rPr lang="en-US" dirty="0"/>
              <a:t>Reaction Modes: Cell is pressurized with a reaction gas.  Gas selected is based on reaction chemistry with the interfering ion and analyte isotope.  Resolves interferences other than polyatomic ions.  This does have the potential to create new interferences.</a:t>
            </a:r>
          </a:p>
          <a:p>
            <a:pPr marL="1200150" lvl="2" indent="-285750">
              <a:buFont typeface="Arial" panose="020B0604020202020204" pitchFamily="34" charset="0"/>
              <a:buChar char="•"/>
            </a:pPr>
            <a:r>
              <a:rPr lang="en-US" dirty="0"/>
              <a:t>Triple Quadrupole ICP-MS</a:t>
            </a:r>
          </a:p>
        </p:txBody>
      </p:sp>
    </p:spTree>
    <p:extLst>
      <p:ext uri="{BB962C8B-B14F-4D97-AF65-F5344CB8AC3E}">
        <p14:creationId xmlns:p14="http://schemas.microsoft.com/office/powerpoint/2010/main" val="3905737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3DE44-79C0-7B3B-4580-8A70874343F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A9D4758-D94B-D3CF-2A6F-0887BD23F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3" name="TextBox 2">
            <a:extLst>
              <a:ext uri="{FF2B5EF4-FFF2-40B4-BE49-F238E27FC236}">
                <a16:creationId xmlns:a16="http://schemas.microsoft.com/office/drawing/2014/main" id="{E015929E-2EF8-ED36-792A-63739E623C70}"/>
              </a:ext>
            </a:extLst>
          </p:cNvPr>
          <p:cNvSpPr txBox="1"/>
          <p:nvPr/>
        </p:nvSpPr>
        <p:spPr>
          <a:xfrm>
            <a:off x="685800" y="788264"/>
            <a:ext cx="4912242" cy="461665"/>
          </a:xfrm>
          <a:prstGeom prst="rect">
            <a:avLst/>
          </a:prstGeom>
          <a:noFill/>
        </p:spPr>
        <p:txBody>
          <a:bodyPr wrap="square" rtlCol="0">
            <a:spAutoFit/>
          </a:bodyPr>
          <a:lstStyle/>
          <a:p>
            <a:r>
              <a:rPr lang="en-US" sz="2400" b="1" dirty="0">
                <a:solidFill>
                  <a:srgbClr val="00B0F0"/>
                </a:solidFill>
              </a:rPr>
              <a:t>ICP/ICPMS Analysis</a:t>
            </a:r>
          </a:p>
        </p:txBody>
      </p:sp>
      <p:sp>
        <p:nvSpPr>
          <p:cNvPr id="6" name="Content Placeholder 5">
            <a:extLst>
              <a:ext uri="{FF2B5EF4-FFF2-40B4-BE49-F238E27FC236}">
                <a16:creationId xmlns:a16="http://schemas.microsoft.com/office/drawing/2014/main" id="{D2C1F939-79F9-1FFC-8051-346AB9743B4A}"/>
              </a:ext>
            </a:extLst>
          </p:cNvPr>
          <p:cNvSpPr>
            <a:spLocks noGrp="1"/>
          </p:cNvSpPr>
          <p:nvPr>
            <p:ph sz="half" idx="1"/>
          </p:nvPr>
        </p:nvSpPr>
        <p:spPr>
          <a:xfrm>
            <a:off x="457200" y="1905000"/>
            <a:ext cx="8305800" cy="4221163"/>
          </a:xfrm>
        </p:spPr>
        <p:txBody>
          <a:bodyPr>
            <a:normAutofit/>
          </a:bodyPr>
          <a:lstStyle/>
          <a:p>
            <a:endParaRPr lang="en-US" dirty="0"/>
          </a:p>
          <a:p>
            <a:endParaRPr lang="en-US" dirty="0"/>
          </a:p>
        </p:txBody>
      </p:sp>
      <p:sp>
        <p:nvSpPr>
          <p:cNvPr id="4" name="TextBox 3">
            <a:extLst>
              <a:ext uri="{FF2B5EF4-FFF2-40B4-BE49-F238E27FC236}">
                <a16:creationId xmlns:a16="http://schemas.microsoft.com/office/drawing/2014/main" id="{AA51E2F7-3284-E367-2FBF-D9ABC25C98D8}"/>
              </a:ext>
            </a:extLst>
          </p:cNvPr>
          <p:cNvSpPr txBox="1"/>
          <p:nvPr/>
        </p:nvSpPr>
        <p:spPr>
          <a:xfrm>
            <a:off x="1066800" y="1828800"/>
            <a:ext cx="76200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Interferences</a:t>
            </a:r>
          </a:p>
          <a:p>
            <a:pPr marL="742950" lvl="1" indent="-285750">
              <a:buFont typeface="Arial" panose="020B0604020202020204" pitchFamily="34" charset="0"/>
              <a:buChar char="•"/>
            </a:pPr>
            <a:r>
              <a:rPr lang="en-US" dirty="0"/>
              <a:t>ICP</a:t>
            </a:r>
          </a:p>
          <a:p>
            <a:pPr marL="1200150" lvl="2" indent="-285750">
              <a:buFont typeface="Arial" panose="020B0604020202020204" pitchFamily="34" charset="0"/>
              <a:buChar char="•"/>
            </a:pPr>
            <a:r>
              <a:rPr lang="en-US" dirty="0"/>
              <a:t>Spectral Overlap-Either an interfering element directly shares an emission line with one or more target elements.  May be insignificant, or may be significant.  At what concentration does this become significant?</a:t>
            </a:r>
          </a:p>
          <a:p>
            <a:pPr marL="1657350" lvl="3" indent="-285750">
              <a:buFont typeface="Arial" panose="020B0604020202020204" pitchFamily="34" charset="0"/>
              <a:buChar char="•"/>
            </a:pPr>
            <a:r>
              <a:rPr lang="en-US" dirty="0"/>
              <a:t>Perform a study at a minimum annually.</a:t>
            </a:r>
          </a:p>
          <a:p>
            <a:pPr marL="1200150" lvl="2" indent="-285750">
              <a:buFont typeface="Arial" panose="020B0604020202020204" pitchFamily="34" charset="0"/>
              <a:buChar char="•"/>
            </a:pPr>
            <a:r>
              <a:rPr lang="en-US" dirty="0"/>
              <a:t>Interelement Correction factors</a:t>
            </a:r>
          </a:p>
          <a:p>
            <a:pPr marL="1200150" lvl="2" indent="-285750">
              <a:buFont typeface="Arial" panose="020B0604020202020204" pitchFamily="34" charset="0"/>
              <a:buChar char="•"/>
            </a:pPr>
            <a:r>
              <a:rPr lang="en-US" dirty="0"/>
              <a:t>Line selection</a:t>
            </a:r>
          </a:p>
          <a:p>
            <a:pPr marL="1657350" lvl="3" indent="-285750">
              <a:buFont typeface="Arial" panose="020B0604020202020204" pitchFamily="34" charset="0"/>
              <a:buChar char="•"/>
            </a:pPr>
            <a:r>
              <a:rPr lang="en-US" dirty="0"/>
              <a:t>Determine sensitivity required</a:t>
            </a:r>
          </a:p>
          <a:p>
            <a:pPr marL="1657350" lvl="3" indent="-285750">
              <a:buFont typeface="Arial" panose="020B0604020202020204" pitchFamily="34" charset="0"/>
              <a:buChar char="•"/>
            </a:pPr>
            <a:r>
              <a:rPr lang="en-US" dirty="0"/>
              <a:t>Precision</a:t>
            </a:r>
          </a:p>
          <a:p>
            <a:pPr marL="742950" lvl="1" indent="-285750">
              <a:buFont typeface="Arial" panose="020B0604020202020204" pitchFamily="34" charset="0"/>
              <a:buChar char="•"/>
            </a:pPr>
            <a:r>
              <a:rPr lang="en-US" dirty="0"/>
              <a:t>Matrix effects</a:t>
            </a:r>
          </a:p>
          <a:p>
            <a:pPr marL="1200150" lvl="2" indent="-285750">
              <a:buFont typeface="Arial" panose="020B0604020202020204" pitchFamily="34" charset="0"/>
              <a:buChar char="•"/>
            </a:pPr>
            <a:r>
              <a:rPr lang="en-US" dirty="0"/>
              <a:t>Internal standards compatible with matrix</a:t>
            </a:r>
          </a:p>
          <a:p>
            <a:pPr marL="1200150" lvl="2" indent="-285750">
              <a:buFont typeface="Arial" panose="020B0604020202020204" pitchFamily="34" charset="0"/>
              <a:buChar char="•"/>
            </a:pPr>
            <a:r>
              <a:rPr lang="en-US" dirty="0"/>
              <a:t>Does the sample potentially have the IS naturally </a:t>
            </a:r>
            <a:r>
              <a:rPr lang="en-US" dirty="0" err="1"/>
              <a:t>occuring</a:t>
            </a:r>
            <a:endParaRPr lang="en-US" dirty="0"/>
          </a:p>
        </p:txBody>
      </p:sp>
    </p:spTree>
    <p:extLst>
      <p:ext uri="{BB962C8B-B14F-4D97-AF65-F5344CB8AC3E}">
        <p14:creationId xmlns:p14="http://schemas.microsoft.com/office/powerpoint/2010/main" val="1960655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3" name="TextBox 2"/>
          <p:cNvSpPr txBox="1"/>
          <p:nvPr/>
        </p:nvSpPr>
        <p:spPr>
          <a:xfrm>
            <a:off x="609600" y="787981"/>
            <a:ext cx="7543800" cy="461665"/>
          </a:xfrm>
          <a:prstGeom prst="rect">
            <a:avLst/>
          </a:prstGeom>
          <a:noFill/>
        </p:spPr>
        <p:txBody>
          <a:bodyPr wrap="square" rtlCol="0">
            <a:spAutoFit/>
          </a:bodyPr>
          <a:lstStyle/>
          <a:p>
            <a:r>
              <a:rPr lang="en-US" sz="2400" b="1" dirty="0">
                <a:solidFill>
                  <a:srgbClr val="00B0F0"/>
                </a:solidFill>
              </a:rPr>
              <a:t>GCMS Analysis</a:t>
            </a:r>
          </a:p>
        </p:txBody>
      </p:sp>
      <p:pic>
        <p:nvPicPr>
          <p:cNvPr id="3074" name="12DD41DA-95A7-43CC-84C8-C8BC00014737" descr="IMG_3051.jpg">
            <a:extLst>
              <a:ext uri="{FF2B5EF4-FFF2-40B4-BE49-F238E27FC236}">
                <a16:creationId xmlns:a16="http://schemas.microsoft.com/office/drawing/2014/main" id="{48AE69E9-884C-2CBD-5194-75F25AC6D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57" y="3276600"/>
            <a:ext cx="4014156" cy="301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DDDB2C1A-83FC-44D0-8A11-587929CFD584" descr="IMG_3052.jpg">
            <a:extLst>
              <a:ext uri="{FF2B5EF4-FFF2-40B4-BE49-F238E27FC236}">
                <a16:creationId xmlns:a16="http://schemas.microsoft.com/office/drawing/2014/main" id="{BC6BB5C7-1C37-1FF8-4CBB-2F27A54A7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557" y="1292650"/>
            <a:ext cx="3929000" cy="29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67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 y="0"/>
            <a:ext cx="9143245" cy="6857434"/>
          </a:xfrm>
          <a:prstGeom prst="rect">
            <a:avLst/>
          </a:prstGeom>
        </p:spPr>
      </p:pic>
      <p:sp>
        <p:nvSpPr>
          <p:cNvPr id="3" name="TextBox 2"/>
          <p:cNvSpPr txBox="1"/>
          <p:nvPr/>
        </p:nvSpPr>
        <p:spPr>
          <a:xfrm>
            <a:off x="609600" y="762000"/>
            <a:ext cx="7543800" cy="461665"/>
          </a:xfrm>
          <a:prstGeom prst="rect">
            <a:avLst/>
          </a:prstGeom>
          <a:noFill/>
        </p:spPr>
        <p:txBody>
          <a:bodyPr wrap="square" rtlCol="0">
            <a:spAutoFit/>
          </a:bodyPr>
          <a:lstStyle/>
          <a:p>
            <a:r>
              <a:rPr lang="en-US" sz="2400" b="1" dirty="0">
                <a:solidFill>
                  <a:srgbClr val="00B0F0"/>
                </a:solidFill>
              </a:rPr>
              <a:t>Analyte Lists Lists</a:t>
            </a:r>
          </a:p>
        </p:txBody>
      </p:sp>
      <p:sp>
        <p:nvSpPr>
          <p:cNvPr id="8" name="Content Placeholder 7">
            <a:extLst>
              <a:ext uri="{FF2B5EF4-FFF2-40B4-BE49-F238E27FC236}">
                <a16:creationId xmlns:a16="http://schemas.microsoft.com/office/drawing/2014/main" id="{5ECFD6E9-5772-A32A-E343-4D51C4922D41}"/>
              </a:ext>
            </a:extLst>
          </p:cNvPr>
          <p:cNvSpPr>
            <a:spLocks noGrp="1"/>
          </p:cNvSpPr>
          <p:nvPr>
            <p:ph sz="half" idx="1"/>
          </p:nvPr>
        </p:nvSpPr>
        <p:spPr>
          <a:xfrm>
            <a:off x="1066800" y="1752600"/>
            <a:ext cx="4800600" cy="4373563"/>
          </a:xfrm>
        </p:spPr>
        <p:txBody>
          <a:bodyPr>
            <a:normAutofit fontScale="77500" lnSpcReduction="20000"/>
          </a:bodyPr>
          <a:lstStyle/>
          <a:p>
            <a:r>
              <a:rPr lang="en-US" dirty="0"/>
              <a:t>For 8260/624.1 analysis, short list/long/</a:t>
            </a:r>
            <a:r>
              <a:rPr lang="en-US" dirty="0" err="1"/>
              <a:t>btex</a:t>
            </a:r>
            <a:r>
              <a:rPr lang="en-US" dirty="0"/>
              <a:t> list refers to list of analytes.  </a:t>
            </a:r>
          </a:p>
          <a:p>
            <a:pPr lvl="1"/>
            <a:r>
              <a:rPr lang="en-US" dirty="0"/>
              <a:t>Difference in price</a:t>
            </a:r>
          </a:p>
          <a:p>
            <a:pPr lvl="1"/>
            <a:r>
              <a:rPr lang="en-US" dirty="0"/>
              <a:t>Long list includes additional, unpreserved vials for acrolein, acrylonitrile, 2-CEVE</a:t>
            </a:r>
          </a:p>
          <a:p>
            <a:pPr lvl="1"/>
            <a:r>
              <a:rPr lang="en-US" dirty="0"/>
              <a:t>Short List-50 Analytes</a:t>
            </a:r>
          </a:p>
          <a:p>
            <a:pPr lvl="1"/>
            <a:r>
              <a:rPr lang="en-US" dirty="0"/>
              <a:t>Long List- 73 Analytes</a:t>
            </a:r>
          </a:p>
          <a:p>
            <a:pPr lvl="1"/>
            <a:r>
              <a:rPr lang="en-US" dirty="0"/>
              <a:t>Additional analytes</a:t>
            </a:r>
          </a:p>
          <a:p>
            <a:pPr lvl="2"/>
            <a:r>
              <a:rPr lang="en-US" dirty="0"/>
              <a:t>Additional analytes not part of a “routine” list but may be available.</a:t>
            </a:r>
          </a:p>
          <a:p>
            <a:pPr lvl="2"/>
            <a:r>
              <a:rPr lang="en-US" dirty="0"/>
              <a:t>May have alternate preservation requirements</a:t>
            </a:r>
          </a:p>
          <a:p>
            <a:pPr lvl="2"/>
            <a:r>
              <a:rPr lang="en-US" dirty="0"/>
              <a:t>Availability at a lab is not guaranteed.</a:t>
            </a:r>
          </a:p>
          <a:p>
            <a:pPr lvl="3"/>
            <a:r>
              <a:rPr lang="en-US" dirty="0"/>
              <a:t>Allyl Chloride</a:t>
            </a:r>
          </a:p>
          <a:p>
            <a:pPr lvl="3"/>
            <a:r>
              <a:rPr lang="en-US" dirty="0"/>
              <a:t>Cyclohexane</a:t>
            </a:r>
          </a:p>
        </p:txBody>
      </p:sp>
      <p:graphicFrame>
        <p:nvGraphicFramePr>
          <p:cNvPr id="5" name="Table 4">
            <a:extLst>
              <a:ext uri="{FF2B5EF4-FFF2-40B4-BE49-F238E27FC236}">
                <a16:creationId xmlns:a16="http://schemas.microsoft.com/office/drawing/2014/main" id="{B1DAE271-7CED-D054-078B-306817E39637}"/>
              </a:ext>
            </a:extLst>
          </p:cNvPr>
          <p:cNvGraphicFramePr>
            <a:graphicFrameLocks noGrp="1"/>
          </p:cNvGraphicFramePr>
          <p:nvPr>
            <p:extLst>
              <p:ext uri="{D42A27DB-BD31-4B8C-83A1-F6EECF244321}">
                <p14:modId xmlns:p14="http://schemas.microsoft.com/office/powerpoint/2010/main" val="3483734363"/>
              </p:ext>
            </p:extLst>
          </p:nvPr>
        </p:nvGraphicFramePr>
        <p:xfrm>
          <a:off x="6019800" y="1752600"/>
          <a:ext cx="1676400" cy="4480294"/>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931200521"/>
                    </a:ext>
                  </a:extLst>
                </a:gridCol>
              </a:tblGrid>
              <a:tr h="289294">
                <a:tc>
                  <a:txBody>
                    <a:bodyPr/>
                    <a:lstStyle/>
                    <a:p>
                      <a:pPr algn="l" fontAlgn="b"/>
                      <a:r>
                        <a:rPr lang="en-US" sz="800" u="none" strike="noStrike" dirty="0">
                          <a:effectLst/>
                        </a:rPr>
                        <a:t>1,2,3-Trichlorobenzene</a:t>
                      </a:r>
                      <a:endParaRPr lang="en-US" sz="800" b="0" i="0" u="none" strike="noStrike" dirty="0">
                        <a:solidFill>
                          <a:srgbClr val="000000"/>
                        </a:solidFill>
                        <a:effectLst/>
                        <a:latin typeface="MS Sans Serif"/>
                      </a:endParaRPr>
                    </a:p>
                  </a:txBody>
                  <a:tcPr marL="9525" marR="9525" marT="9525" marB="0" anchor="b"/>
                </a:tc>
                <a:extLst>
                  <a:ext uri="{0D108BD9-81ED-4DB2-BD59-A6C34878D82A}">
                    <a16:rowId xmlns:a16="http://schemas.microsoft.com/office/drawing/2014/main" val="3776306996"/>
                  </a:ext>
                </a:extLst>
              </a:tr>
              <a:tr h="190500">
                <a:tc>
                  <a:txBody>
                    <a:bodyPr/>
                    <a:lstStyle/>
                    <a:p>
                      <a:pPr algn="l" fontAlgn="b"/>
                      <a:r>
                        <a:rPr lang="en-US" sz="800" u="none" strike="noStrike">
                          <a:effectLst/>
                        </a:rPr>
                        <a:t>1,2,4-Trichlorobenzene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2849918230"/>
                  </a:ext>
                </a:extLst>
              </a:tr>
              <a:tr h="190500">
                <a:tc>
                  <a:txBody>
                    <a:bodyPr/>
                    <a:lstStyle/>
                    <a:p>
                      <a:pPr algn="l" fontAlgn="b"/>
                      <a:r>
                        <a:rPr lang="en-US" sz="800" u="none" strike="noStrike">
                          <a:effectLst/>
                        </a:rPr>
                        <a:t>1,2,4-Trimethylbenzene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173598436"/>
                  </a:ext>
                </a:extLst>
              </a:tr>
              <a:tr h="190500">
                <a:tc>
                  <a:txBody>
                    <a:bodyPr/>
                    <a:lstStyle/>
                    <a:p>
                      <a:pPr algn="l" fontAlgn="b"/>
                      <a:r>
                        <a:rPr lang="en-US" sz="800" u="none" strike="noStrike">
                          <a:effectLst/>
                        </a:rPr>
                        <a:t>1,2-Dibromo-3-chloropropane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956281453"/>
                  </a:ext>
                </a:extLst>
              </a:tr>
              <a:tr h="190500">
                <a:tc>
                  <a:txBody>
                    <a:bodyPr/>
                    <a:lstStyle/>
                    <a:p>
                      <a:pPr algn="l" fontAlgn="b"/>
                      <a:r>
                        <a:rPr lang="en-US" sz="800" u="none" strike="noStrike">
                          <a:effectLst/>
                        </a:rPr>
                        <a:t>1,3,5-Trimethylbenzene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4264663177"/>
                  </a:ext>
                </a:extLst>
              </a:tr>
              <a:tr h="190500">
                <a:tc>
                  <a:txBody>
                    <a:bodyPr/>
                    <a:lstStyle/>
                    <a:p>
                      <a:pPr algn="l" fontAlgn="b"/>
                      <a:r>
                        <a:rPr lang="en-US" sz="800" u="none" strike="noStrike">
                          <a:effectLst/>
                        </a:rPr>
                        <a:t>2-Chloroethyl vinyl ether</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2776047031"/>
                  </a:ext>
                </a:extLst>
              </a:tr>
              <a:tr h="190500">
                <a:tc>
                  <a:txBody>
                    <a:bodyPr/>
                    <a:lstStyle/>
                    <a:p>
                      <a:pPr algn="l" fontAlgn="b"/>
                      <a:r>
                        <a:rPr lang="en-US" sz="800" u="none" strike="noStrike">
                          <a:effectLst/>
                        </a:rPr>
                        <a:t>2-Hexanone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2523952883"/>
                  </a:ext>
                </a:extLst>
              </a:tr>
              <a:tr h="190500">
                <a:tc>
                  <a:txBody>
                    <a:bodyPr/>
                    <a:lstStyle/>
                    <a:p>
                      <a:pPr algn="l" fontAlgn="b"/>
                      <a:r>
                        <a:rPr lang="en-US" sz="800" u="none" strike="noStrike">
                          <a:effectLst/>
                        </a:rPr>
                        <a:t>Acetone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2992273476"/>
                  </a:ext>
                </a:extLst>
              </a:tr>
              <a:tr h="190500">
                <a:tc>
                  <a:txBody>
                    <a:bodyPr/>
                    <a:lstStyle/>
                    <a:p>
                      <a:pPr algn="l" fontAlgn="b"/>
                      <a:r>
                        <a:rPr lang="en-US" sz="800" u="none" strike="noStrike">
                          <a:effectLst/>
                        </a:rPr>
                        <a:t>Acetonitrile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152294132"/>
                  </a:ext>
                </a:extLst>
              </a:tr>
              <a:tr h="190500">
                <a:tc>
                  <a:txBody>
                    <a:bodyPr/>
                    <a:lstStyle/>
                    <a:p>
                      <a:pPr algn="l" fontAlgn="b"/>
                      <a:r>
                        <a:rPr lang="en-US" sz="800" u="none" strike="noStrike" dirty="0">
                          <a:effectLst/>
                        </a:rPr>
                        <a:t>Acrolein</a:t>
                      </a:r>
                      <a:endParaRPr lang="en-US" sz="800" b="0" i="0" u="none" strike="noStrike" dirty="0">
                        <a:solidFill>
                          <a:srgbClr val="000000"/>
                        </a:solidFill>
                        <a:effectLst/>
                        <a:latin typeface="MS Sans Serif"/>
                      </a:endParaRPr>
                    </a:p>
                  </a:txBody>
                  <a:tcPr marL="9525" marR="9525" marT="9525" marB="0" anchor="b"/>
                </a:tc>
                <a:extLst>
                  <a:ext uri="{0D108BD9-81ED-4DB2-BD59-A6C34878D82A}">
                    <a16:rowId xmlns:a16="http://schemas.microsoft.com/office/drawing/2014/main" val="2241902047"/>
                  </a:ext>
                </a:extLst>
              </a:tr>
              <a:tr h="190500">
                <a:tc>
                  <a:txBody>
                    <a:bodyPr/>
                    <a:lstStyle/>
                    <a:p>
                      <a:pPr algn="l" fontAlgn="b"/>
                      <a:r>
                        <a:rPr lang="en-US" sz="800" u="none" strike="noStrike">
                          <a:effectLst/>
                        </a:rPr>
                        <a:t>Acrylonitrile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3772055516"/>
                  </a:ext>
                </a:extLst>
              </a:tr>
              <a:tr h="190500">
                <a:tc>
                  <a:txBody>
                    <a:bodyPr/>
                    <a:lstStyle/>
                    <a:p>
                      <a:pPr algn="l" fontAlgn="b"/>
                      <a:r>
                        <a:rPr lang="en-US" sz="800" u="none" strike="noStrike">
                          <a:effectLst/>
                        </a:rPr>
                        <a:t>Carbon disulfide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1625247486"/>
                  </a:ext>
                </a:extLst>
              </a:tr>
              <a:tr h="190500">
                <a:tc>
                  <a:txBody>
                    <a:bodyPr/>
                    <a:lstStyle/>
                    <a:p>
                      <a:pPr algn="l" fontAlgn="b"/>
                      <a:r>
                        <a:rPr lang="en-US" sz="800" u="none" strike="noStrike">
                          <a:effectLst/>
                        </a:rPr>
                        <a:t>Hexachlorobutadiene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2479124931"/>
                  </a:ext>
                </a:extLst>
              </a:tr>
              <a:tr h="190500">
                <a:tc>
                  <a:txBody>
                    <a:bodyPr/>
                    <a:lstStyle/>
                    <a:p>
                      <a:pPr algn="l" fontAlgn="b"/>
                      <a:r>
                        <a:rPr lang="en-US" sz="800" u="none" strike="noStrike">
                          <a:effectLst/>
                        </a:rPr>
                        <a:t>Iodomethane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3001422006"/>
                  </a:ext>
                </a:extLst>
              </a:tr>
              <a:tr h="190500">
                <a:tc>
                  <a:txBody>
                    <a:bodyPr/>
                    <a:lstStyle/>
                    <a:p>
                      <a:pPr algn="l" fontAlgn="b"/>
                      <a:r>
                        <a:rPr lang="en-US" sz="800" u="none" strike="noStrike">
                          <a:effectLst/>
                        </a:rPr>
                        <a:t>Isopropylbenzene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2777143926"/>
                  </a:ext>
                </a:extLst>
              </a:tr>
              <a:tr h="190500">
                <a:tc>
                  <a:txBody>
                    <a:bodyPr/>
                    <a:lstStyle/>
                    <a:p>
                      <a:pPr algn="l" fontAlgn="b"/>
                      <a:r>
                        <a:rPr lang="en-US" sz="800" u="none" strike="noStrike">
                          <a:effectLst/>
                        </a:rPr>
                        <a:t>Methyl isobutyl ketone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3790914363"/>
                  </a:ext>
                </a:extLst>
              </a:tr>
              <a:tr h="190500">
                <a:tc>
                  <a:txBody>
                    <a:bodyPr/>
                    <a:lstStyle/>
                    <a:p>
                      <a:pPr algn="l" fontAlgn="b"/>
                      <a:r>
                        <a:rPr lang="en-US" sz="800" u="none" strike="noStrike">
                          <a:effectLst/>
                        </a:rPr>
                        <a:t>n-Butylbenzene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570417874"/>
                  </a:ext>
                </a:extLst>
              </a:tr>
              <a:tr h="190500">
                <a:tc>
                  <a:txBody>
                    <a:bodyPr/>
                    <a:lstStyle/>
                    <a:p>
                      <a:pPr algn="l" fontAlgn="b"/>
                      <a:r>
                        <a:rPr lang="en-US" sz="800" u="none" strike="noStrike">
                          <a:effectLst/>
                        </a:rPr>
                        <a:t>n-Propylbenzene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1282672852"/>
                  </a:ext>
                </a:extLst>
              </a:tr>
              <a:tr h="190500">
                <a:tc>
                  <a:txBody>
                    <a:bodyPr/>
                    <a:lstStyle/>
                    <a:p>
                      <a:pPr algn="l" fontAlgn="b"/>
                      <a:r>
                        <a:rPr lang="en-US" sz="800" u="none" strike="noStrike">
                          <a:effectLst/>
                        </a:rPr>
                        <a:t>Naphthalene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1575287895"/>
                  </a:ext>
                </a:extLst>
              </a:tr>
              <a:tr h="190500">
                <a:tc>
                  <a:txBody>
                    <a:bodyPr/>
                    <a:lstStyle/>
                    <a:p>
                      <a:pPr algn="l" fontAlgn="b"/>
                      <a:r>
                        <a:rPr lang="en-US" sz="800" u="none" strike="noStrike">
                          <a:effectLst/>
                        </a:rPr>
                        <a:t>p-Isopropyltoluene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3505694521"/>
                  </a:ext>
                </a:extLst>
              </a:tr>
              <a:tr h="190500">
                <a:tc>
                  <a:txBody>
                    <a:bodyPr/>
                    <a:lstStyle/>
                    <a:p>
                      <a:pPr algn="l" fontAlgn="b"/>
                      <a:r>
                        <a:rPr lang="en-US" sz="800" u="none" strike="noStrike">
                          <a:effectLst/>
                        </a:rPr>
                        <a:t>sec-Butylbenzene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1376465326"/>
                  </a:ext>
                </a:extLst>
              </a:tr>
              <a:tr h="190500">
                <a:tc>
                  <a:txBody>
                    <a:bodyPr/>
                    <a:lstStyle/>
                    <a:p>
                      <a:pPr algn="l" fontAlgn="b"/>
                      <a:r>
                        <a:rPr lang="en-US" sz="800" u="none" strike="noStrike">
                          <a:effectLst/>
                        </a:rPr>
                        <a:t>tert-Butylbenzene</a:t>
                      </a:r>
                      <a:endParaRPr lang="en-US" sz="800" b="0" i="0" u="none" strike="noStrike">
                        <a:solidFill>
                          <a:srgbClr val="000000"/>
                        </a:solidFill>
                        <a:effectLst/>
                        <a:latin typeface="MS Sans Serif"/>
                      </a:endParaRPr>
                    </a:p>
                  </a:txBody>
                  <a:tcPr marL="9525" marR="9525" marT="9525" marB="0" anchor="b"/>
                </a:tc>
                <a:extLst>
                  <a:ext uri="{0D108BD9-81ED-4DB2-BD59-A6C34878D82A}">
                    <a16:rowId xmlns:a16="http://schemas.microsoft.com/office/drawing/2014/main" val="1818462352"/>
                  </a:ext>
                </a:extLst>
              </a:tr>
              <a:tr h="190500">
                <a:tc>
                  <a:txBody>
                    <a:bodyPr/>
                    <a:lstStyle/>
                    <a:p>
                      <a:pPr algn="l" fontAlgn="b"/>
                      <a:r>
                        <a:rPr lang="en-US" sz="800" u="none" strike="noStrike" dirty="0">
                          <a:effectLst/>
                        </a:rPr>
                        <a:t>Vinyl acetate</a:t>
                      </a:r>
                      <a:endParaRPr lang="en-US" sz="800" b="0" i="0" u="none" strike="noStrike" dirty="0">
                        <a:solidFill>
                          <a:srgbClr val="000000"/>
                        </a:solidFill>
                        <a:effectLst/>
                        <a:latin typeface="MS Sans Serif"/>
                      </a:endParaRPr>
                    </a:p>
                  </a:txBody>
                  <a:tcPr marL="9525" marR="9525" marT="9525" marB="0" anchor="b"/>
                </a:tc>
                <a:extLst>
                  <a:ext uri="{0D108BD9-81ED-4DB2-BD59-A6C34878D82A}">
                    <a16:rowId xmlns:a16="http://schemas.microsoft.com/office/drawing/2014/main" val="4244046462"/>
                  </a:ext>
                </a:extLst>
              </a:tr>
            </a:tbl>
          </a:graphicData>
        </a:graphic>
      </p:graphicFrame>
    </p:spTree>
    <p:extLst>
      <p:ext uri="{BB962C8B-B14F-4D97-AF65-F5344CB8AC3E}">
        <p14:creationId xmlns:p14="http://schemas.microsoft.com/office/powerpoint/2010/main" val="1069932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3" name="TextBox 2"/>
          <p:cNvSpPr txBox="1"/>
          <p:nvPr/>
        </p:nvSpPr>
        <p:spPr>
          <a:xfrm>
            <a:off x="800099" y="788022"/>
            <a:ext cx="7543800" cy="461665"/>
          </a:xfrm>
          <a:prstGeom prst="rect">
            <a:avLst/>
          </a:prstGeom>
          <a:noFill/>
        </p:spPr>
        <p:txBody>
          <a:bodyPr wrap="square" rtlCol="0">
            <a:spAutoFit/>
          </a:bodyPr>
          <a:lstStyle/>
          <a:p>
            <a:r>
              <a:rPr lang="en-US" sz="2400" b="1" dirty="0">
                <a:solidFill>
                  <a:srgbClr val="00B0F0"/>
                </a:solidFill>
              </a:rPr>
              <a:t>GCMS Analysis</a:t>
            </a:r>
          </a:p>
        </p:txBody>
      </p:sp>
      <p:sp>
        <p:nvSpPr>
          <p:cNvPr id="8" name="Content Placeholder 7">
            <a:extLst>
              <a:ext uri="{FF2B5EF4-FFF2-40B4-BE49-F238E27FC236}">
                <a16:creationId xmlns:a16="http://schemas.microsoft.com/office/drawing/2014/main" id="{5ECFD6E9-5772-A32A-E343-4D51C4922D41}"/>
              </a:ext>
            </a:extLst>
          </p:cNvPr>
          <p:cNvSpPr>
            <a:spLocks noGrp="1"/>
          </p:cNvSpPr>
          <p:nvPr>
            <p:ph sz="half" idx="1"/>
          </p:nvPr>
        </p:nvSpPr>
        <p:spPr>
          <a:xfrm>
            <a:off x="1066800" y="1828800"/>
            <a:ext cx="7620000" cy="4297363"/>
          </a:xfrm>
        </p:spPr>
        <p:txBody>
          <a:bodyPr>
            <a:normAutofit fontScale="70000" lnSpcReduction="20000"/>
          </a:bodyPr>
          <a:lstStyle/>
          <a:p>
            <a:r>
              <a:rPr lang="en-US" dirty="0"/>
              <a:t>Samples collected in a 40mL glass vial, zero headspace.  If chlorinated, ascorbic acid must be in the vials prior to filling.</a:t>
            </a:r>
          </a:p>
          <a:p>
            <a:pPr lvl="1"/>
            <a:r>
              <a:rPr lang="en-US" dirty="0"/>
              <a:t>Most analytes HCl preserved</a:t>
            </a:r>
          </a:p>
          <a:p>
            <a:pPr lvl="1"/>
            <a:r>
              <a:rPr lang="en-US" dirty="0"/>
              <a:t>Some analyzed unpreserved</a:t>
            </a:r>
          </a:p>
          <a:p>
            <a:pPr lvl="1"/>
            <a:r>
              <a:rPr lang="en-US" dirty="0"/>
              <a:t>Must have zero headspace</a:t>
            </a:r>
          </a:p>
          <a:p>
            <a:r>
              <a:rPr lang="en-US" dirty="0"/>
              <a:t>Surrogate is added to the vial</a:t>
            </a:r>
          </a:p>
          <a:p>
            <a:r>
              <a:rPr lang="en-US" dirty="0"/>
              <a:t>25mL is subsampled via autosampler and transferred to the purge and trap.</a:t>
            </a:r>
          </a:p>
          <a:p>
            <a:r>
              <a:rPr lang="en-US" dirty="0"/>
              <a:t>Helium is purged through the sample for a set time.</a:t>
            </a:r>
          </a:p>
          <a:p>
            <a:r>
              <a:rPr lang="en-US" dirty="0"/>
              <a:t>Purged analytes are collected on a trap.</a:t>
            </a:r>
          </a:p>
          <a:p>
            <a:r>
              <a:rPr lang="en-US" dirty="0"/>
              <a:t>Trap is rapidly heated and desorbed onto the GC column.</a:t>
            </a:r>
          </a:p>
          <a:p>
            <a:r>
              <a:rPr lang="en-US" dirty="0"/>
              <a:t>GC column is heated with a temperature program which elutes the analytes at specified times.</a:t>
            </a:r>
          </a:p>
          <a:p>
            <a:r>
              <a:rPr lang="en-US" dirty="0"/>
              <a:t>Analytes are detected/evaluated based on retention time and spectral profile.</a:t>
            </a:r>
          </a:p>
          <a:p>
            <a:endParaRPr lang="en-US" dirty="0"/>
          </a:p>
        </p:txBody>
      </p:sp>
    </p:spTree>
    <p:extLst>
      <p:ext uri="{BB962C8B-B14F-4D97-AF65-F5344CB8AC3E}">
        <p14:creationId xmlns:p14="http://schemas.microsoft.com/office/powerpoint/2010/main" val="337100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3" name="TextBox 2"/>
          <p:cNvSpPr txBox="1"/>
          <p:nvPr/>
        </p:nvSpPr>
        <p:spPr>
          <a:xfrm>
            <a:off x="762000" y="433207"/>
            <a:ext cx="7543800" cy="461665"/>
          </a:xfrm>
          <a:prstGeom prst="rect">
            <a:avLst/>
          </a:prstGeom>
          <a:noFill/>
        </p:spPr>
        <p:txBody>
          <a:bodyPr wrap="square" rtlCol="0">
            <a:spAutoFit/>
          </a:bodyPr>
          <a:lstStyle/>
          <a:p>
            <a:r>
              <a:rPr lang="en-US" sz="2400" b="1" dirty="0">
                <a:solidFill>
                  <a:srgbClr val="00B0F0"/>
                </a:solidFill>
              </a:rPr>
              <a:t>GCMS Analysis</a:t>
            </a:r>
          </a:p>
        </p:txBody>
      </p:sp>
      <p:pic>
        <p:nvPicPr>
          <p:cNvPr id="5" name="Content Placeholder 4">
            <a:extLst>
              <a:ext uri="{FF2B5EF4-FFF2-40B4-BE49-F238E27FC236}">
                <a16:creationId xmlns:a16="http://schemas.microsoft.com/office/drawing/2014/main" id="{730FF8FF-15C3-75F9-C29F-D39554AF2650}"/>
              </a:ext>
            </a:extLst>
          </p:cNvPr>
          <p:cNvPicPr>
            <a:picLocks noGrp="1" noChangeAspect="1"/>
          </p:cNvPicPr>
          <p:nvPr>
            <p:ph sz="half" idx="1"/>
          </p:nvPr>
        </p:nvPicPr>
        <p:blipFill>
          <a:blip r:embed="rId4"/>
          <a:stretch>
            <a:fillRect/>
          </a:stretch>
        </p:blipFill>
        <p:spPr>
          <a:xfrm>
            <a:off x="866115" y="876099"/>
            <a:ext cx="7620000" cy="1486102"/>
          </a:xfrm>
        </p:spPr>
      </p:pic>
      <p:pic>
        <p:nvPicPr>
          <p:cNvPr id="10" name="Picture 9">
            <a:extLst>
              <a:ext uri="{FF2B5EF4-FFF2-40B4-BE49-F238E27FC236}">
                <a16:creationId xmlns:a16="http://schemas.microsoft.com/office/drawing/2014/main" id="{ECC5FBFC-4312-EA15-E971-08154786FEDD}"/>
              </a:ext>
            </a:extLst>
          </p:cNvPr>
          <p:cNvPicPr>
            <a:picLocks noChangeAspect="1"/>
          </p:cNvPicPr>
          <p:nvPr/>
        </p:nvPicPr>
        <p:blipFill>
          <a:blip r:embed="rId5"/>
          <a:stretch>
            <a:fillRect/>
          </a:stretch>
        </p:blipFill>
        <p:spPr>
          <a:xfrm>
            <a:off x="881204" y="2400423"/>
            <a:ext cx="6019800" cy="2056587"/>
          </a:xfrm>
          <a:prstGeom prst="rect">
            <a:avLst/>
          </a:prstGeom>
        </p:spPr>
      </p:pic>
      <p:pic>
        <p:nvPicPr>
          <p:cNvPr id="12" name="Picture 11">
            <a:extLst>
              <a:ext uri="{FF2B5EF4-FFF2-40B4-BE49-F238E27FC236}">
                <a16:creationId xmlns:a16="http://schemas.microsoft.com/office/drawing/2014/main" id="{CBF0A2CA-B61C-5A53-3457-21A0E5F0FD6E}"/>
              </a:ext>
            </a:extLst>
          </p:cNvPr>
          <p:cNvPicPr>
            <a:picLocks noChangeAspect="1"/>
          </p:cNvPicPr>
          <p:nvPr/>
        </p:nvPicPr>
        <p:blipFill>
          <a:blip r:embed="rId6"/>
          <a:stretch>
            <a:fillRect/>
          </a:stretch>
        </p:blipFill>
        <p:spPr>
          <a:xfrm>
            <a:off x="881204" y="4466818"/>
            <a:ext cx="6019800" cy="2024607"/>
          </a:xfrm>
          <a:prstGeom prst="rect">
            <a:avLst/>
          </a:prstGeom>
        </p:spPr>
      </p:pic>
    </p:spTree>
    <p:extLst>
      <p:ext uri="{BB962C8B-B14F-4D97-AF65-F5344CB8AC3E}">
        <p14:creationId xmlns:p14="http://schemas.microsoft.com/office/powerpoint/2010/main" val="1785524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3" name="TextBox 2"/>
          <p:cNvSpPr txBox="1"/>
          <p:nvPr/>
        </p:nvSpPr>
        <p:spPr>
          <a:xfrm>
            <a:off x="723900" y="841574"/>
            <a:ext cx="7543800" cy="461665"/>
          </a:xfrm>
          <a:prstGeom prst="rect">
            <a:avLst/>
          </a:prstGeom>
          <a:noFill/>
        </p:spPr>
        <p:txBody>
          <a:bodyPr wrap="square" rtlCol="0">
            <a:spAutoFit/>
          </a:bodyPr>
          <a:lstStyle/>
          <a:p>
            <a:r>
              <a:rPr lang="en-US" sz="2400" b="1" dirty="0">
                <a:solidFill>
                  <a:srgbClr val="00B0F0"/>
                </a:solidFill>
              </a:rPr>
              <a:t>GCMS Analysis</a:t>
            </a:r>
          </a:p>
        </p:txBody>
      </p:sp>
      <p:sp>
        <p:nvSpPr>
          <p:cNvPr id="6" name="Content Placeholder 5">
            <a:extLst>
              <a:ext uri="{FF2B5EF4-FFF2-40B4-BE49-F238E27FC236}">
                <a16:creationId xmlns:a16="http://schemas.microsoft.com/office/drawing/2014/main" id="{D59D386F-DF97-7EC8-C802-5320154C41D9}"/>
              </a:ext>
            </a:extLst>
          </p:cNvPr>
          <p:cNvSpPr>
            <a:spLocks noGrp="1"/>
          </p:cNvSpPr>
          <p:nvPr>
            <p:ph sz="half" idx="1"/>
          </p:nvPr>
        </p:nvSpPr>
        <p:spPr>
          <a:xfrm>
            <a:off x="725409" y="1815233"/>
            <a:ext cx="8153400" cy="4525963"/>
          </a:xfrm>
        </p:spPr>
        <p:txBody>
          <a:bodyPr/>
          <a:lstStyle/>
          <a:p>
            <a:r>
              <a:rPr lang="en-US" dirty="0"/>
              <a:t>Limitations</a:t>
            </a:r>
          </a:p>
          <a:p>
            <a:pPr lvl="1"/>
            <a:r>
              <a:rPr lang="en-US" dirty="0"/>
              <a:t>Matrix  </a:t>
            </a:r>
          </a:p>
          <a:p>
            <a:pPr lvl="2"/>
            <a:r>
              <a:rPr lang="en-US" dirty="0"/>
              <a:t>May require dilutions</a:t>
            </a:r>
          </a:p>
          <a:p>
            <a:pPr lvl="2"/>
            <a:r>
              <a:rPr lang="en-US" dirty="0"/>
              <a:t>pH adjustment cannot be verified until after analysis.  Hold times are based on preservation requirements.</a:t>
            </a:r>
          </a:p>
          <a:p>
            <a:pPr lvl="2"/>
            <a:r>
              <a:rPr lang="en-US" dirty="0"/>
              <a:t>Calibrated to ppb concentrations.  Same samples may have ppm level concentrations.  </a:t>
            </a:r>
          </a:p>
          <a:p>
            <a:pPr lvl="2"/>
            <a:r>
              <a:rPr lang="en-US" dirty="0"/>
              <a:t>Water soluble analytes have higher reporting limits.</a:t>
            </a:r>
          </a:p>
          <a:p>
            <a:pPr lvl="2"/>
            <a:r>
              <a:rPr lang="en-US" dirty="0"/>
              <a:t>Non-target analytes can cause significant interference.</a:t>
            </a:r>
          </a:p>
          <a:p>
            <a:pPr lvl="1"/>
            <a:r>
              <a:rPr lang="en-US" dirty="0"/>
              <a:t>Limited linear range</a:t>
            </a:r>
          </a:p>
          <a:p>
            <a:pPr marL="457200" lvl="1" indent="0">
              <a:buNone/>
            </a:pPr>
            <a:endParaRPr lang="en-US" dirty="0"/>
          </a:p>
        </p:txBody>
      </p:sp>
    </p:spTree>
    <p:extLst>
      <p:ext uri="{BB962C8B-B14F-4D97-AF65-F5344CB8AC3E}">
        <p14:creationId xmlns:p14="http://schemas.microsoft.com/office/powerpoint/2010/main" val="1777043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3245" cy="6857434"/>
          </a:xfrm>
          <a:prstGeom prst="rect">
            <a:avLst/>
          </a:prstGeom>
        </p:spPr>
      </p:pic>
      <p:sp>
        <p:nvSpPr>
          <p:cNvPr id="3" name="TextBox 2"/>
          <p:cNvSpPr txBox="1"/>
          <p:nvPr/>
        </p:nvSpPr>
        <p:spPr>
          <a:xfrm>
            <a:off x="685800" y="762000"/>
            <a:ext cx="7543800" cy="461665"/>
          </a:xfrm>
          <a:prstGeom prst="rect">
            <a:avLst/>
          </a:prstGeom>
          <a:noFill/>
        </p:spPr>
        <p:txBody>
          <a:bodyPr wrap="square" rtlCol="0">
            <a:spAutoFit/>
          </a:bodyPr>
          <a:lstStyle/>
          <a:p>
            <a:r>
              <a:rPr lang="en-US" sz="2400" b="1" dirty="0">
                <a:solidFill>
                  <a:srgbClr val="00B0F0"/>
                </a:solidFill>
              </a:rPr>
              <a:t>Method Defined Parameters</a:t>
            </a:r>
          </a:p>
        </p:txBody>
      </p:sp>
      <p:sp>
        <p:nvSpPr>
          <p:cNvPr id="4" name="TextBox 3">
            <a:extLst>
              <a:ext uri="{FF2B5EF4-FFF2-40B4-BE49-F238E27FC236}">
                <a16:creationId xmlns:a16="http://schemas.microsoft.com/office/drawing/2014/main" id="{B74554CD-AF3E-BC5A-E250-15715A49F95E}"/>
              </a:ext>
            </a:extLst>
          </p:cNvPr>
          <p:cNvSpPr txBox="1"/>
          <p:nvPr/>
        </p:nvSpPr>
        <p:spPr>
          <a:xfrm>
            <a:off x="1066800" y="1828800"/>
            <a:ext cx="7467600" cy="2585323"/>
          </a:xfrm>
          <a:prstGeom prst="rect">
            <a:avLst/>
          </a:prstGeom>
          <a:noFill/>
        </p:spPr>
        <p:txBody>
          <a:bodyPr wrap="square" rtlCol="0">
            <a:spAutoFit/>
          </a:bodyPr>
          <a:lstStyle/>
          <a:p>
            <a:r>
              <a:rPr lang="en-US" dirty="0"/>
              <a:t>Method Defined Parameters are physical or chemical properties which are determined with specific methods used to evaluate whether the materials comply with RCRA Subtitle C regulations.</a:t>
            </a:r>
          </a:p>
          <a:p>
            <a:endParaRPr lang="en-US" dirty="0"/>
          </a:p>
          <a:p>
            <a:r>
              <a:rPr lang="en-US" dirty="0"/>
              <a:t>What this means:</a:t>
            </a:r>
          </a:p>
          <a:p>
            <a:endParaRPr lang="en-US" dirty="0"/>
          </a:p>
          <a:p>
            <a:r>
              <a:rPr lang="en-US" dirty="0"/>
              <a:t>Certain methods MUST be analyzed as written in the method protocol and labs cannot deviate.  Example methods are TCLP (SW-846 1311) and Method 1664 (n-Hexane </a:t>
            </a:r>
            <a:r>
              <a:rPr lang="en-US"/>
              <a:t>Extractable Material).</a:t>
            </a:r>
            <a:endParaRPr lang="en-US" dirty="0"/>
          </a:p>
        </p:txBody>
      </p:sp>
    </p:spTree>
    <p:extLst>
      <p:ext uri="{BB962C8B-B14F-4D97-AF65-F5344CB8AC3E}">
        <p14:creationId xmlns:p14="http://schemas.microsoft.com/office/powerpoint/2010/main" val="383177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953F34-868F-43D5-858A-5E3617373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368543621"/>
              </p:ext>
            </p:extLst>
          </p:nvPr>
        </p:nvGraphicFramePr>
        <p:xfrm>
          <a:off x="990600" y="1828800"/>
          <a:ext cx="7162800" cy="4466304"/>
        </p:xfrm>
        <a:graphic>
          <a:graphicData uri="http://schemas.openxmlformats.org/drawingml/2006/table">
            <a:tbl>
              <a:tblPr firstRow="1" bandRow="1">
                <a:tableStyleId>{284E427A-3D55-4303-BF80-6455036E1DE7}</a:tableStyleId>
              </a:tblPr>
              <a:tblGrid>
                <a:gridCol w="1652953">
                  <a:extLst>
                    <a:ext uri="{9D8B030D-6E8A-4147-A177-3AD203B41FA5}">
                      <a16:colId xmlns:a16="http://schemas.microsoft.com/office/drawing/2014/main" val="20000"/>
                    </a:ext>
                  </a:extLst>
                </a:gridCol>
                <a:gridCol w="1828963">
                  <a:extLst>
                    <a:ext uri="{9D8B030D-6E8A-4147-A177-3AD203B41FA5}">
                      <a16:colId xmlns:a16="http://schemas.microsoft.com/office/drawing/2014/main" val="20001"/>
                    </a:ext>
                  </a:extLst>
                </a:gridCol>
                <a:gridCol w="1890184">
                  <a:extLst>
                    <a:ext uri="{9D8B030D-6E8A-4147-A177-3AD203B41FA5}">
                      <a16:colId xmlns:a16="http://schemas.microsoft.com/office/drawing/2014/main" val="20002"/>
                    </a:ext>
                  </a:extLst>
                </a:gridCol>
                <a:gridCol w="1790700">
                  <a:extLst>
                    <a:ext uri="{9D8B030D-6E8A-4147-A177-3AD203B41FA5}">
                      <a16:colId xmlns:a16="http://schemas.microsoft.com/office/drawing/2014/main" val="20004"/>
                    </a:ext>
                  </a:extLst>
                </a:gridCol>
              </a:tblGrid>
              <a:tr h="533400">
                <a:tc>
                  <a:txBody>
                    <a:bodyPr/>
                    <a:lstStyle/>
                    <a:p>
                      <a:pPr algn="ctr"/>
                      <a:r>
                        <a:rPr lang="en-US" dirty="0"/>
                        <a:t>2022</a:t>
                      </a:r>
                    </a:p>
                  </a:txBody>
                  <a:tcPr marL="85513" marR="85513" anchor="ctr"/>
                </a:tc>
                <a:tc>
                  <a:txBody>
                    <a:bodyPr/>
                    <a:lstStyle/>
                    <a:p>
                      <a:pPr algn="ctr"/>
                      <a:r>
                        <a:rPr lang="en-US" sz="1400" dirty="0"/>
                        <a:t>Metals-ICPMS</a:t>
                      </a:r>
                      <a:r>
                        <a:rPr lang="en-US" sz="1400" baseline="0" dirty="0"/>
                        <a:t> (200.8/6020)</a:t>
                      </a:r>
                      <a:endParaRPr lang="en-US" sz="1400" dirty="0"/>
                    </a:p>
                  </a:txBody>
                  <a:tcPr marL="85513" marR="85513" anchor="ctr"/>
                </a:tc>
                <a:tc>
                  <a:txBody>
                    <a:bodyPr/>
                    <a:lstStyle/>
                    <a:p>
                      <a:pPr algn="ctr"/>
                      <a:r>
                        <a:rPr lang="en-US" sz="1400" dirty="0"/>
                        <a:t>Metals-ICP </a:t>
                      </a:r>
                      <a:r>
                        <a:rPr lang="en-US" sz="1200" dirty="0"/>
                        <a:t>(200.7/6010B)</a:t>
                      </a:r>
                    </a:p>
                  </a:txBody>
                  <a:tcPr marL="85513" marR="85513" anchor="ctr"/>
                </a:tc>
                <a:tc>
                  <a:txBody>
                    <a:bodyPr/>
                    <a:lstStyle/>
                    <a:p>
                      <a:pPr algn="ctr"/>
                      <a:r>
                        <a:rPr lang="en-US" sz="1400" dirty="0"/>
                        <a:t>8260</a:t>
                      </a:r>
                    </a:p>
                  </a:txBody>
                  <a:tcPr marL="85513" marR="85513" anchor="ctr"/>
                </a:tc>
                <a:extLst>
                  <a:ext uri="{0D108BD9-81ED-4DB2-BD59-A6C34878D82A}">
                    <a16:rowId xmlns:a16="http://schemas.microsoft.com/office/drawing/2014/main" val="10000"/>
                  </a:ext>
                </a:extLst>
              </a:tr>
              <a:tr h="373022">
                <a:tc>
                  <a:txBody>
                    <a:bodyPr/>
                    <a:lstStyle/>
                    <a:p>
                      <a:r>
                        <a:rPr lang="en-US" dirty="0"/>
                        <a:t>SAMP</a:t>
                      </a:r>
                    </a:p>
                  </a:txBody>
                  <a:tcPr marL="85513" marR="85513" anchor="ctr"/>
                </a:tc>
                <a:tc>
                  <a:txBody>
                    <a:bodyPr/>
                    <a:lstStyle/>
                    <a:p>
                      <a:pPr algn="ctr"/>
                      <a:r>
                        <a:rPr lang="en-US" dirty="0"/>
                        <a:t>57.97% </a:t>
                      </a:r>
                    </a:p>
                  </a:txBody>
                  <a:tcPr marL="85513" marR="85513" anchor="ctr"/>
                </a:tc>
                <a:tc>
                  <a:txBody>
                    <a:bodyPr/>
                    <a:lstStyle/>
                    <a:p>
                      <a:pPr algn="ctr"/>
                      <a:r>
                        <a:rPr lang="en-US" dirty="0"/>
                        <a:t>36.41%</a:t>
                      </a:r>
                    </a:p>
                  </a:txBody>
                  <a:tcPr marL="85513" marR="85513" anchor="ctr"/>
                </a:tc>
                <a:tc>
                  <a:txBody>
                    <a:bodyPr/>
                    <a:lstStyle/>
                    <a:p>
                      <a:pPr algn="ctr"/>
                      <a:r>
                        <a:rPr lang="en-US" dirty="0"/>
                        <a:t>58.21%</a:t>
                      </a:r>
                    </a:p>
                  </a:txBody>
                  <a:tcPr marL="85513" marR="85513" anchor="ctr"/>
                </a:tc>
                <a:extLst>
                  <a:ext uri="{0D108BD9-81ED-4DB2-BD59-A6C34878D82A}">
                    <a16:rowId xmlns:a16="http://schemas.microsoft.com/office/drawing/2014/main" val="10001"/>
                  </a:ext>
                </a:extLst>
              </a:tr>
              <a:tr h="373022">
                <a:tc>
                  <a:txBody>
                    <a:bodyPr/>
                    <a:lstStyle/>
                    <a:p>
                      <a:r>
                        <a:rPr lang="en-US" dirty="0"/>
                        <a:t>CCV</a:t>
                      </a:r>
                    </a:p>
                  </a:txBody>
                  <a:tcPr marL="85513" marR="85513" anchor="ctr"/>
                </a:tc>
                <a:tc>
                  <a:txBody>
                    <a:bodyPr/>
                    <a:lstStyle/>
                    <a:p>
                      <a:pPr algn="ctr"/>
                      <a:r>
                        <a:rPr lang="en-US" dirty="0"/>
                        <a:t>6.99%</a:t>
                      </a:r>
                    </a:p>
                  </a:txBody>
                  <a:tcPr marL="85513" marR="85513" anchor="ctr"/>
                </a:tc>
                <a:tc>
                  <a:txBody>
                    <a:bodyPr/>
                    <a:lstStyle/>
                    <a:p>
                      <a:pPr algn="ctr"/>
                      <a:r>
                        <a:rPr lang="en-US" dirty="0"/>
                        <a:t>10.0%</a:t>
                      </a:r>
                    </a:p>
                  </a:txBody>
                  <a:tcPr marL="85513" marR="85513" anchor="ctr"/>
                </a:tc>
                <a:tc>
                  <a:txBody>
                    <a:bodyPr/>
                    <a:lstStyle/>
                    <a:p>
                      <a:pPr algn="ctr"/>
                      <a:r>
                        <a:rPr lang="en-US" dirty="0"/>
                        <a:t>8.21%</a:t>
                      </a:r>
                    </a:p>
                  </a:txBody>
                  <a:tcPr marL="85513" marR="85513" anchor="ctr"/>
                </a:tc>
                <a:extLst>
                  <a:ext uri="{0D108BD9-81ED-4DB2-BD59-A6C34878D82A}">
                    <a16:rowId xmlns:a16="http://schemas.microsoft.com/office/drawing/2014/main" val="10002"/>
                  </a:ext>
                </a:extLst>
              </a:tr>
              <a:tr h="427436">
                <a:tc>
                  <a:txBody>
                    <a:bodyPr/>
                    <a:lstStyle/>
                    <a:p>
                      <a:r>
                        <a:rPr lang="en-US" dirty="0"/>
                        <a:t>LCS/LFB</a:t>
                      </a:r>
                    </a:p>
                  </a:txBody>
                  <a:tcPr marL="85513" marR="85513" anchor="ctr"/>
                </a:tc>
                <a:tc>
                  <a:txBody>
                    <a:bodyPr/>
                    <a:lstStyle/>
                    <a:p>
                      <a:pPr algn="ctr"/>
                      <a:r>
                        <a:rPr lang="en-US" dirty="0"/>
                        <a:t>2.6%</a:t>
                      </a:r>
                    </a:p>
                  </a:txBody>
                  <a:tcPr marL="85513" marR="85513" anchor="ctr"/>
                </a:tc>
                <a:tc>
                  <a:txBody>
                    <a:bodyPr/>
                    <a:lstStyle/>
                    <a:p>
                      <a:pPr algn="ctr"/>
                      <a:r>
                        <a:rPr lang="en-US" dirty="0"/>
                        <a:t>4.89%</a:t>
                      </a:r>
                    </a:p>
                  </a:txBody>
                  <a:tcPr marL="85513" marR="85513" anchor="ctr"/>
                </a:tc>
                <a:tc>
                  <a:txBody>
                    <a:bodyPr/>
                    <a:lstStyle/>
                    <a:p>
                      <a:pPr algn="ctr"/>
                      <a:r>
                        <a:rPr lang="en-US" dirty="0"/>
                        <a:t>6.11%</a:t>
                      </a:r>
                    </a:p>
                  </a:txBody>
                  <a:tcPr marL="85513" marR="85513" anchor="ctr"/>
                </a:tc>
                <a:extLst>
                  <a:ext uri="{0D108BD9-81ED-4DB2-BD59-A6C34878D82A}">
                    <a16:rowId xmlns:a16="http://schemas.microsoft.com/office/drawing/2014/main" val="10003"/>
                  </a:ext>
                </a:extLst>
              </a:tr>
              <a:tr h="373022">
                <a:tc>
                  <a:txBody>
                    <a:bodyPr/>
                    <a:lstStyle/>
                    <a:p>
                      <a:r>
                        <a:rPr lang="en-US" dirty="0"/>
                        <a:t>MB</a:t>
                      </a:r>
                    </a:p>
                  </a:txBody>
                  <a:tcPr marL="85513" marR="85513" anchor="ctr"/>
                </a:tc>
                <a:tc>
                  <a:txBody>
                    <a:bodyPr/>
                    <a:lstStyle/>
                    <a:p>
                      <a:pPr algn="ctr"/>
                      <a:r>
                        <a:rPr lang="en-US" dirty="0"/>
                        <a:t>3.57%</a:t>
                      </a:r>
                    </a:p>
                  </a:txBody>
                  <a:tcPr marL="85513" marR="85513" anchor="ctr"/>
                </a:tc>
                <a:tc>
                  <a:txBody>
                    <a:bodyPr/>
                    <a:lstStyle/>
                    <a:p>
                      <a:pPr algn="ctr"/>
                      <a:r>
                        <a:rPr lang="en-US" dirty="0"/>
                        <a:t>4.31%</a:t>
                      </a:r>
                    </a:p>
                  </a:txBody>
                  <a:tcPr marL="85513" marR="85513" anchor="ctr"/>
                </a:tc>
                <a:tc>
                  <a:txBody>
                    <a:bodyPr/>
                    <a:lstStyle/>
                    <a:p>
                      <a:pPr algn="ctr"/>
                      <a:r>
                        <a:rPr lang="en-US" dirty="0"/>
                        <a:t>6.00%</a:t>
                      </a:r>
                    </a:p>
                  </a:txBody>
                  <a:tcPr marL="85513" marR="85513" anchor="ctr"/>
                </a:tc>
                <a:extLst>
                  <a:ext uri="{0D108BD9-81ED-4DB2-BD59-A6C34878D82A}">
                    <a16:rowId xmlns:a16="http://schemas.microsoft.com/office/drawing/2014/main" val="10004"/>
                  </a:ext>
                </a:extLst>
              </a:tr>
              <a:tr h="643845">
                <a:tc>
                  <a:txBody>
                    <a:bodyPr/>
                    <a:lstStyle/>
                    <a:p>
                      <a:r>
                        <a:rPr lang="en-US" dirty="0"/>
                        <a:t>MS/MSD</a:t>
                      </a:r>
                    </a:p>
                  </a:txBody>
                  <a:tcPr marL="85513" marR="85513" anchor="ctr"/>
                </a:tc>
                <a:tc>
                  <a:txBody>
                    <a:bodyPr/>
                    <a:lstStyle/>
                    <a:p>
                      <a:pPr algn="ctr"/>
                      <a:r>
                        <a:rPr lang="en-US" dirty="0"/>
                        <a:t>5.9%</a:t>
                      </a:r>
                    </a:p>
                  </a:txBody>
                  <a:tcPr marL="85513" marR="85513" anchor="ctr"/>
                </a:tc>
                <a:tc>
                  <a:txBody>
                    <a:bodyPr/>
                    <a:lstStyle/>
                    <a:p>
                      <a:pPr algn="ctr"/>
                      <a:r>
                        <a:rPr lang="en-US" dirty="0"/>
                        <a:t>5.38%</a:t>
                      </a:r>
                    </a:p>
                  </a:txBody>
                  <a:tcPr marL="85513" marR="85513" anchor="ctr"/>
                </a:tc>
                <a:tc>
                  <a:txBody>
                    <a:bodyPr/>
                    <a:lstStyle/>
                    <a:p>
                      <a:pPr algn="ctr"/>
                      <a:r>
                        <a:rPr lang="en-US" dirty="0"/>
                        <a:t>5.1%</a:t>
                      </a:r>
                    </a:p>
                  </a:txBody>
                  <a:tcPr marL="85513" marR="85513" anchor="ctr"/>
                </a:tc>
                <a:extLst>
                  <a:ext uri="{0D108BD9-81ED-4DB2-BD59-A6C34878D82A}">
                    <a16:rowId xmlns:a16="http://schemas.microsoft.com/office/drawing/2014/main" val="10005"/>
                  </a:ext>
                </a:extLst>
              </a:tr>
              <a:tr h="454867">
                <a:tc>
                  <a:txBody>
                    <a:bodyPr/>
                    <a:lstStyle/>
                    <a:p>
                      <a:r>
                        <a:rPr lang="en-US" dirty="0"/>
                        <a:t>Other QC</a:t>
                      </a:r>
                    </a:p>
                  </a:txBody>
                  <a:tcPr marL="85513" marR="85513" anchor="ctr"/>
                </a:tc>
                <a:tc>
                  <a:txBody>
                    <a:bodyPr/>
                    <a:lstStyle/>
                    <a:p>
                      <a:pPr algn="ctr"/>
                      <a:r>
                        <a:rPr lang="en-US" dirty="0"/>
                        <a:t>22.97%</a:t>
                      </a:r>
                    </a:p>
                  </a:txBody>
                  <a:tcPr marL="85513" marR="85513" anchor="ctr"/>
                </a:tc>
                <a:tc>
                  <a:txBody>
                    <a:bodyPr/>
                    <a:lstStyle/>
                    <a:p>
                      <a:pPr algn="ctr"/>
                      <a:r>
                        <a:rPr lang="en-US" dirty="0"/>
                        <a:t>39.01%</a:t>
                      </a:r>
                    </a:p>
                  </a:txBody>
                  <a:tcPr marL="85513" marR="85513" anchor="ctr"/>
                </a:tc>
                <a:tc>
                  <a:txBody>
                    <a:bodyPr/>
                    <a:lstStyle/>
                    <a:p>
                      <a:pPr algn="ctr"/>
                      <a:r>
                        <a:rPr lang="en-US" dirty="0"/>
                        <a:t>16.37%</a:t>
                      </a:r>
                    </a:p>
                  </a:txBody>
                  <a:tcPr marL="85513" marR="85513" anchor="ctr"/>
                </a:tc>
                <a:extLst>
                  <a:ext uri="{0D108BD9-81ED-4DB2-BD59-A6C34878D82A}">
                    <a16:rowId xmlns:a16="http://schemas.microsoft.com/office/drawing/2014/main" val="10006"/>
                  </a:ext>
                </a:extLst>
              </a:tr>
              <a:tr h="643845">
                <a:tc>
                  <a:txBody>
                    <a:bodyPr/>
                    <a:lstStyle/>
                    <a:p>
                      <a:r>
                        <a:rPr lang="en-US" dirty="0"/>
                        <a:t>Total #</a:t>
                      </a:r>
                      <a:r>
                        <a:rPr lang="en-US" baseline="0" dirty="0"/>
                        <a:t> in LIMS</a:t>
                      </a:r>
                      <a:endParaRPr lang="en-US" dirty="0"/>
                    </a:p>
                  </a:txBody>
                  <a:tcPr marL="85513" marR="85513" anchor="ctr"/>
                </a:tc>
                <a:tc>
                  <a:txBody>
                    <a:bodyPr/>
                    <a:lstStyle/>
                    <a:p>
                      <a:pPr algn="ctr"/>
                      <a:r>
                        <a:rPr lang="en-US" dirty="0"/>
                        <a:t>74827</a:t>
                      </a:r>
                    </a:p>
                  </a:txBody>
                  <a:tcPr marL="85513" marR="85513" anchor="ctr"/>
                </a:tc>
                <a:tc>
                  <a:txBody>
                    <a:bodyPr/>
                    <a:lstStyle/>
                    <a:p>
                      <a:pPr algn="ctr"/>
                      <a:r>
                        <a:rPr lang="en-US" dirty="0"/>
                        <a:t>57676</a:t>
                      </a:r>
                    </a:p>
                  </a:txBody>
                  <a:tcPr marL="85513" marR="85513" anchor="ctr"/>
                </a:tc>
                <a:tc>
                  <a:txBody>
                    <a:bodyPr/>
                    <a:lstStyle/>
                    <a:p>
                      <a:pPr algn="ctr"/>
                      <a:r>
                        <a:rPr lang="en-US" dirty="0"/>
                        <a:t>7861</a:t>
                      </a:r>
                    </a:p>
                  </a:txBody>
                  <a:tcPr marL="85513" marR="85513" anchor="ctr"/>
                </a:tc>
                <a:extLst>
                  <a:ext uri="{0D108BD9-81ED-4DB2-BD59-A6C34878D82A}">
                    <a16:rowId xmlns:a16="http://schemas.microsoft.com/office/drawing/2014/main" val="10007"/>
                  </a:ext>
                </a:extLst>
              </a:tr>
              <a:tr h="643845">
                <a:tc>
                  <a:txBody>
                    <a:bodyPr/>
                    <a:lstStyle/>
                    <a:p>
                      <a:r>
                        <a:rPr lang="en-US" dirty="0"/>
                        <a:t>Run time / sample</a:t>
                      </a:r>
                    </a:p>
                  </a:txBody>
                  <a:tcPr marL="85513" marR="85513" anchor="ctr"/>
                </a:tc>
                <a:tc>
                  <a:txBody>
                    <a:bodyPr/>
                    <a:lstStyle/>
                    <a:p>
                      <a:pPr algn="ctr"/>
                      <a:r>
                        <a:rPr lang="en-US" dirty="0"/>
                        <a:t>~2 min</a:t>
                      </a:r>
                    </a:p>
                  </a:txBody>
                  <a:tcPr marL="85513" marR="85513" anchor="ctr"/>
                </a:tc>
                <a:tc>
                  <a:txBody>
                    <a:bodyPr/>
                    <a:lstStyle/>
                    <a:p>
                      <a:pPr algn="ctr"/>
                      <a:r>
                        <a:rPr lang="en-US" dirty="0"/>
                        <a:t>~4 min</a:t>
                      </a:r>
                    </a:p>
                  </a:txBody>
                  <a:tcPr marL="85513" marR="85513" anchor="ctr"/>
                </a:tc>
                <a:tc>
                  <a:txBody>
                    <a:bodyPr/>
                    <a:lstStyle/>
                    <a:p>
                      <a:pPr algn="ctr"/>
                      <a:r>
                        <a:rPr lang="en-US" dirty="0"/>
                        <a:t>~32 min</a:t>
                      </a:r>
                    </a:p>
                  </a:txBody>
                  <a:tcPr marL="85513" marR="85513" anchor="ctr"/>
                </a:tc>
                <a:extLst>
                  <a:ext uri="{0D108BD9-81ED-4DB2-BD59-A6C34878D82A}">
                    <a16:rowId xmlns:a16="http://schemas.microsoft.com/office/drawing/2014/main" val="3438712807"/>
                  </a:ext>
                </a:extLst>
              </a:tr>
            </a:tbl>
          </a:graphicData>
        </a:graphic>
      </p:graphicFrame>
      <p:sp>
        <p:nvSpPr>
          <p:cNvPr id="6" name="TextBox 5">
            <a:extLst>
              <a:ext uri="{FF2B5EF4-FFF2-40B4-BE49-F238E27FC236}">
                <a16:creationId xmlns:a16="http://schemas.microsoft.com/office/drawing/2014/main" id="{EC12AFAF-7D30-4FD1-94B4-200441C5CEB5}"/>
              </a:ext>
            </a:extLst>
          </p:cNvPr>
          <p:cNvSpPr txBox="1"/>
          <p:nvPr/>
        </p:nvSpPr>
        <p:spPr>
          <a:xfrm>
            <a:off x="990600" y="1143000"/>
            <a:ext cx="7543800" cy="461665"/>
          </a:xfrm>
          <a:prstGeom prst="rect">
            <a:avLst/>
          </a:prstGeom>
          <a:noFill/>
        </p:spPr>
        <p:txBody>
          <a:bodyPr wrap="square" rtlCol="0">
            <a:spAutoFit/>
          </a:bodyPr>
          <a:lstStyle/>
          <a:p>
            <a:r>
              <a:rPr lang="en-US" sz="2400" b="1" dirty="0">
                <a:solidFill>
                  <a:srgbClr val="00B0F0"/>
                </a:solidFill>
              </a:rPr>
              <a:t>Laboratory Quality Control-How much QC?!?!</a:t>
            </a:r>
          </a:p>
        </p:txBody>
      </p:sp>
    </p:spTree>
    <p:extLst>
      <p:ext uri="{BB962C8B-B14F-4D97-AF65-F5344CB8AC3E}">
        <p14:creationId xmlns:p14="http://schemas.microsoft.com/office/powerpoint/2010/main" val="3078255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sp>
        <p:nvSpPr>
          <p:cNvPr id="5" name="Content Placeholder 2">
            <a:extLst>
              <a:ext uri="{FF2B5EF4-FFF2-40B4-BE49-F238E27FC236}">
                <a16:creationId xmlns:a16="http://schemas.microsoft.com/office/drawing/2014/main" id="{FCB30902-88CC-F445-4734-597C6EE30176}"/>
              </a:ext>
            </a:extLst>
          </p:cNvPr>
          <p:cNvSpPr txBox="1">
            <a:spLocks/>
          </p:cNvSpPr>
          <p:nvPr/>
        </p:nvSpPr>
        <p:spPr>
          <a:xfrm>
            <a:off x="990600" y="1752600"/>
            <a:ext cx="7696200" cy="4648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Definitions/Naming Conventions of QA sample types come from a variety of sources</a:t>
            </a:r>
          </a:p>
          <a:p>
            <a:pPr lvl="1"/>
            <a:r>
              <a:rPr lang="en-US"/>
              <a:t>Analytical Methods</a:t>
            </a:r>
          </a:p>
          <a:p>
            <a:pPr lvl="1"/>
            <a:r>
              <a:rPr lang="en-US"/>
              <a:t>Various regulatory programs	</a:t>
            </a:r>
          </a:p>
          <a:p>
            <a:pPr lvl="2"/>
            <a:r>
              <a:rPr lang="en-US"/>
              <a:t>SW-846</a:t>
            </a:r>
          </a:p>
          <a:p>
            <a:pPr lvl="2"/>
            <a:r>
              <a:rPr lang="en-US"/>
              <a:t>Clean Water Act</a:t>
            </a:r>
          </a:p>
          <a:p>
            <a:pPr lvl="2"/>
            <a:r>
              <a:rPr lang="en-US"/>
              <a:t>Safe Drinking Water Act</a:t>
            </a:r>
          </a:p>
          <a:p>
            <a:pPr lvl="1"/>
            <a:r>
              <a:rPr lang="en-US"/>
              <a:t>Various certification agencies</a:t>
            </a:r>
          </a:p>
          <a:p>
            <a:pPr lvl="2"/>
            <a:r>
              <a:rPr lang="en-US"/>
              <a:t>The NELAC Institute</a:t>
            </a:r>
          </a:p>
          <a:p>
            <a:pPr lvl="2"/>
            <a:r>
              <a:rPr lang="en-US"/>
              <a:t>Department of Defense</a:t>
            </a:r>
          </a:p>
          <a:p>
            <a:r>
              <a:rPr lang="en-US"/>
              <a:t>What does this mean?</a:t>
            </a:r>
          </a:p>
          <a:p>
            <a:pPr lvl="1"/>
            <a:r>
              <a:rPr lang="en-US"/>
              <a:t>Often the purpose of a QC element is similar, but could have several different names.</a:t>
            </a:r>
            <a:endParaRPr lang="en-US" dirty="0"/>
          </a:p>
        </p:txBody>
      </p:sp>
      <p:sp>
        <p:nvSpPr>
          <p:cNvPr id="7" name="Title 1">
            <a:extLst>
              <a:ext uri="{FF2B5EF4-FFF2-40B4-BE49-F238E27FC236}">
                <a16:creationId xmlns:a16="http://schemas.microsoft.com/office/drawing/2014/main" id="{575A9FC8-7E1A-0FD3-0329-D77957AB9AD1}"/>
              </a:ext>
            </a:extLst>
          </p:cNvPr>
          <p:cNvSpPr txBox="1">
            <a:spLocks/>
          </p:cNvSpPr>
          <p:nvPr/>
        </p:nvSpPr>
        <p:spPr>
          <a:xfrm>
            <a:off x="533400" y="838200"/>
            <a:ext cx="80772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t>QA/QC Parameters: Definitions</a:t>
            </a:r>
            <a:endParaRPr lang="en-US" sz="3600" dirty="0"/>
          </a:p>
        </p:txBody>
      </p:sp>
    </p:spTree>
    <p:extLst>
      <p:ext uri="{BB962C8B-B14F-4D97-AF65-F5344CB8AC3E}">
        <p14:creationId xmlns:p14="http://schemas.microsoft.com/office/powerpoint/2010/main" val="94678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245" cy="6857434"/>
          </a:xfrm>
          <a:prstGeom prst="rect">
            <a:avLst/>
          </a:prstGeom>
        </p:spPr>
      </p:pic>
      <p:sp>
        <p:nvSpPr>
          <p:cNvPr id="5" name="Rectangle 4"/>
          <p:cNvSpPr/>
          <p:nvPr/>
        </p:nvSpPr>
        <p:spPr>
          <a:xfrm>
            <a:off x="1143000" y="1752600"/>
            <a:ext cx="7467600" cy="3398366"/>
          </a:xfrm>
          <a:prstGeom prst="rect">
            <a:avLst/>
          </a:prstGeom>
        </p:spPr>
        <p:txBody>
          <a:bodyPr wrap="square">
            <a:spAutoFit/>
          </a:bodyPr>
          <a:lstStyle/>
          <a:p>
            <a:pPr marL="342900" indent="-342900">
              <a:spcBef>
                <a:spcPts val="1200"/>
              </a:spcBef>
              <a:spcAft>
                <a:spcPts val="500"/>
              </a:spcAft>
              <a:buFont typeface="Arial" panose="020B0604020202020204" pitchFamily="34" charset="0"/>
              <a:buChar char="•"/>
            </a:pPr>
            <a:r>
              <a:rPr lang="en-US" altLang="en-US" sz="2400" dirty="0">
                <a:ea typeface="ＭＳ Ｐゴシック" pitchFamily="34" charset="-128"/>
              </a:rPr>
              <a:t>Discharges</a:t>
            </a:r>
          </a:p>
          <a:p>
            <a:pPr marL="800100" lvl="1" indent="-342900">
              <a:spcBef>
                <a:spcPts val="1200"/>
              </a:spcBef>
              <a:spcAft>
                <a:spcPts val="500"/>
              </a:spcAft>
              <a:buFont typeface="Arial" panose="020B0604020202020204" pitchFamily="34" charset="0"/>
              <a:buChar char="•"/>
            </a:pPr>
            <a:r>
              <a:rPr lang="en-US" altLang="en-US" sz="2400" dirty="0">
                <a:ea typeface="ＭＳ Ｐゴシック" pitchFamily="34" charset="-128"/>
                <a:hlinkClick r:id="rId4"/>
              </a:rPr>
              <a:t>EPA Clean Water Act Webpage</a:t>
            </a:r>
            <a:endParaRPr lang="en-US" altLang="en-US" sz="2400" dirty="0">
              <a:ea typeface="ＭＳ Ｐゴシック" pitchFamily="34" charset="-128"/>
            </a:endParaRPr>
          </a:p>
          <a:p>
            <a:pPr marL="1257300" lvl="2" indent="-342900">
              <a:spcBef>
                <a:spcPts val="1200"/>
              </a:spcBef>
              <a:spcAft>
                <a:spcPts val="500"/>
              </a:spcAft>
              <a:buFont typeface="Arial" panose="020B0604020202020204" pitchFamily="34" charset="0"/>
              <a:buChar char="•"/>
            </a:pPr>
            <a:r>
              <a:rPr lang="en-US" altLang="en-US" sz="2400" dirty="0">
                <a:ea typeface="ＭＳ Ｐゴシック" pitchFamily="34" charset="-128"/>
                <a:hlinkClick r:id="rId5"/>
              </a:rPr>
              <a:t>40 CFR 136</a:t>
            </a:r>
            <a:endParaRPr lang="en-US" altLang="en-US" sz="2400" dirty="0">
              <a:ea typeface="ＭＳ Ｐゴシック" pitchFamily="34" charset="-128"/>
            </a:endParaRPr>
          </a:p>
          <a:p>
            <a:pPr marL="342900" indent="-342900">
              <a:spcBef>
                <a:spcPts val="1200"/>
              </a:spcBef>
              <a:spcAft>
                <a:spcPts val="500"/>
              </a:spcAft>
              <a:buFont typeface="Arial" panose="020B0604020202020204" pitchFamily="34" charset="0"/>
              <a:buChar char="•"/>
            </a:pPr>
            <a:r>
              <a:rPr lang="en-US" altLang="en-US" sz="2400" dirty="0">
                <a:ea typeface="ＭＳ Ｐゴシック" pitchFamily="34" charset="-128"/>
              </a:rPr>
              <a:t>Drinking Water</a:t>
            </a:r>
          </a:p>
          <a:p>
            <a:pPr marL="800100" lvl="1" indent="-342900">
              <a:spcBef>
                <a:spcPts val="1200"/>
              </a:spcBef>
              <a:spcAft>
                <a:spcPts val="500"/>
              </a:spcAft>
              <a:buFont typeface="Arial" panose="020B0604020202020204" pitchFamily="34" charset="0"/>
              <a:buChar char="•"/>
            </a:pPr>
            <a:r>
              <a:rPr lang="en-US" altLang="en-US" sz="2400" dirty="0">
                <a:ea typeface="ＭＳ Ｐゴシック" pitchFamily="34" charset="-128"/>
                <a:hlinkClick r:id="rId6"/>
              </a:rPr>
              <a:t>Federal 40 CFR 141 “Safe Drinking Water Act”</a:t>
            </a:r>
            <a:endParaRPr lang="en-US" altLang="en-US" sz="2400" dirty="0">
              <a:ea typeface="ＭＳ Ｐゴシック" pitchFamily="34" charset="-128"/>
            </a:endParaRPr>
          </a:p>
          <a:p>
            <a:pPr marL="342900" indent="-342900">
              <a:spcBef>
                <a:spcPts val="1200"/>
              </a:spcBef>
              <a:spcAft>
                <a:spcPts val="500"/>
              </a:spcAft>
              <a:buFont typeface="Arial" panose="020B0604020202020204" pitchFamily="34" charset="0"/>
              <a:buChar char="•"/>
            </a:pPr>
            <a:r>
              <a:rPr lang="en-US" altLang="en-US" sz="2400" dirty="0">
                <a:ea typeface="ＭＳ Ｐゴシック" pitchFamily="34" charset="-128"/>
              </a:rPr>
              <a:t>Hazardous Waste Test Methods: SW-846 </a:t>
            </a:r>
          </a:p>
        </p:txBody>
      </p:sp>
      <p:sp>
        <p:nvSpPr>
          <p:cNvPr id="3" name="TextBox 2"/>
          <p:cNvSpPr txBox="1"/>
          <p:nvPr/>
        </p:nvSpPr>
        <p:spPr>
          <a:xfrm>
            <a:off x="990600" y="1129466"/>
            <a:ext cx="7543800" cy="461665"/>
          </a:xfrm>
          <a:prstGeom prst="rect">
            <a:avLst/>
          </a:prstGeom>
          <a:noFill/>
        </p:spPr>
        <p:txBody>
          <a:bodyPr wrap="square" rtlCol="0">
            <a:spAutoFit/>
          </a:bodyPr>
          <a:lstStyle/>
          <a:p>
            <a:r>
              <a:rPr lang="en-US" sz="2400" b="1" dirty="0">
                <a:solidFill>
                  <a:srgbClr val="00B0F0"/>
                </a:solidFill>
              </a:rPr>
              <a:t>The programs</a:t>
            </a:r>
          </a:p>
        </p:txBody>
      </p:sp>
    </p:spTree>
    <p:extLst>
      <p:ext uri="{BB962C8B-B14F-4D97-AF65-F5344CB8AC3E}">
        <p14:creationId xmlns:p14="http://schemas.microsoft.com/office/powerpoint/2010/main" val="3839635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2EE73-BF00-326E-1695-EA5AC9CF7B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7CE32F4-464D-08DE-9CDC-9523301A9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4146F752-0BEE-99D5-553A-E7DEC7B79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sp>
        <p:nvSpPr>
          <p:cNvPr id="7" name="Title 1">
            <a:extLst>
              <a:ext uri="{FF2B5EF4-FFF2-40B4-BE49-F238E27FC236}">
                <a16:creationId xmlns:a16="http://schemas.microsoft.com/office/drawing/2014/main" id="{604157C0-4AB8-3040-A4D3-A0912AACCEBD}"/>
              </a:ext>
            </a:extLst>
          </p:cNvPr>
          <p:cNvSpPr txBox="1">
            <a:spLocks/>
          </p:cNvSpPr>
          <p:nvPr/>
        </p:nvSpPr>
        <p:spPr>
          <a:xfrm>
            <a:off x="533400" y="838200"/>
            <a:ext cx="80772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Data Validation</a:t>
            </a:r>
          </a:p>
        </p:txBody>
      </p:sp>
      <p:sp>
        <p:nvSpPr>
          <p:cNvPr id="3" name="Content Placeholder 2">
            <a:extLst>
              <a:ext uri="{FF2B5EF4-FFF2-40B4-BE49-F238E27FC236}">
                <a16:creationId xmlns:a16="http://schemas.microsoft.com/office/drawing/2014/main" id="{CBD7F193-3EC9-C014-DF88-B347307BB649}"/>
              </a:ext>
            </a:extLst>
          </p:cNvPr>
          <p:cNvSpPr txBox="1">
            <a:spLocks/>
          </p:cNvSpPr>
          <p:nvPr/>
        </p:nvSpPr>
        <p:spPr>
          <a:xfrm>
            <a:off x="990600" y="1752600"/>
            <a:ext cx="76962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Analytical data validation is the systematic review of laboratory data deliverables and can help identify laboratory and field sample analytical uncertainty.</a:t>
            </a:r>
          </a:p>
          <a:p>
            <a:r>
              <a:rPr lang="en-US" dirty="0"/>
              <a:t>Data usability assessment also encompasses field sampling uncertainty including overall sampling plan, sampling processes and conditions during sampling.</a:t>
            </a:r>
          </a:p>
        </p:txBody>
      </p:sp>
    </p:spTree>
    <p:extLst>
      <p:ext uri="{BB962C8B-B14F-4D97-AF65-F5344CB8AC3E}">
        <p14:creationId xmlns:p14="http://schemas.microsoft.com/office/powerpoint/2010/main" val="1252276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6ECDF-97C5-7729-348F-0B9C12F3246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E350278-27C2-34AB-8F57-2B59860D6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F2CEFFD6-0FD8-F3A4-E18F-110EF2A1F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sp>
        <p:nvSpPr>
          <p:cNvPr id="7" name="Title 1">
            <a:extLst>
              <a:ext uri="{FF2B5EF4-FFF2-40B4-BE49-F238E27FC236}">
                <a16:creationId xmlns:a16="http://schemas.microsoft.com/office/drawing/2014/main" id="{66196EE0-6A97-E2FB-BCD3-F971E1C9EF10}"/>
              </a:ext>
            </a:extLst>
          </p:cNvPr>
          <p:cNvSpPr txBox="1">
            <a:spLocks/>
          </p:cNvSpPr>
          <p:nvPr/>
        </p:nvSpPr>
        <p:spPr>
          <a:xfrm>
            <a:off x="533400" y="838200"/>
            <a:ext cx="80772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Data Validation</a:t>
            </a:r>
          </a:p>
        </p:txBody>
      </p:sp>
      <p:sp>
        <p:nvSpPr>
          <p:cNvPr id="5" name="Content Placeholder 2">
            <a:extLst>
              <a:ext uri="{FF2B5EF4-FFF2-40B4-BE49-F238E27FC236}">
                <a16:creationId xmlns:a16="http://schemas.microsoft.com/office/drawing/2014/main" id="{4D8E89DE-1C25-A9B4-F913-D35C4D27122C}"/>
              </a:ext>
            </a:extLst>
          </p:cNvPr>
          <p:cNvSpPr txBox="1">
            <a:spLocks/>
          </p:cNvSpPr>
          <p:nvPr/>
        </p:nvSpPr>
        <p:spPr>
          <a:xfrm>
            <a:off x="990600" y="1752600"/>
            <a:ext cx="7696200" cy="4648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a:t>Two types of QC</a:t>
            </a:r>
          </a:p>
          <a:p>
            <a:pPr lvl="2"/>
            <a:r>
              <a:rPr lang="en-US"/>
              <a:t>Preparation Batch QC-Generally pertain to samples requiring extraction or digestion</a:t>
            </a:r>
          </a:p>
          <a:p>
            <a:pPr lvl="2"/>
            <a:r>
              <a:rPr lang="en-US"/>
              <a:t>Instrument-Related QC</a:t>
            </a:r>
          </a:p>
          <a:p>
            <a:pPr lvl="1"/>
            <a:r>
              <a:rPr lang="en-US"/>
              <a:t>LCS/LFB/ICV is used to verify the laboratory can perform the analysis in a clean matrix.</a:t>
            </a:r>
          </a:p>
          <a:p>
            <a:pPr lvl="2"/>
            <a:r>
              <a:rPr lang="en-US"/>
              <a:t>Method specific basis, control limits are statistically calculated for certain QC parameters (LCS, MS/MSD)</a:t>
            </a:r>
          </a:p>
          <a:p>
            <a:pPr lvl="2"/>
            <a:r>
              <a:rPr lang="en-US"/>
              <a:t>High LCS indicates a potentially high bias.  If samples are ND, no action required.</a:t>
            </a:r>
          </a:p>
          <a:p>
            <a:pPr lvl="2"/>
            <a:r>
              <a:rPr lang="en-US"/>
              <a:t>Low LCS indicates a low bias.  Results should be qualified.</a:t>
            </a:r>
          </a:p>
          <a:p>
            <a:pPr lvl="2"/>
            <a:r>
              <a:rPr lang="en-US"/>
              <a:t>For analysis with a large number of analytes, it is statistically likely that a few elements will be outside control limits.  This may not indicate the system is out of control.  TNI allows for marginal exceedances before corrective action is required.</a:t>
            </a:r>
          </a:p>
          <a:p>
            <a:pPr marL="914400" lvl="2" indent="0">
              <a:buFont typeface="Arial" panose="020B0604020202020204" pitchFamily="34" charset="0"/>
              <a:buNone/>
            </a:pPr>
            <a:endParaRPr lang="en-US"/>
          </a:p>
          <a:p>
            <a:pPr lvl="1"/>
            <a:endParaRPr lang="en-US" dirty="0"/>
          </a:p>
        </p:txBody>
      </p:sp>
    </p:spTree>
    <p:extLst>
      <p:ext uri="{BB962C8B-B14F-4D97-AF65-F5344CB8AC3E}">
        <p14:creationId xmlns:p14="http://schemas.microsoft.com/office/powerpoint/2010/main" val="219904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545BA-C4F1-7C61-58E9-81FC89E6FA9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0BCFD0-FFB6-565A-8A83-C485CB5DF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609339C5-63E0-B292-B7D2-83E6AEF6A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sp>
        <p:nvSpPr>
          <p:cNvPr id="7" name="Title 1">
            <a:extLst>
              <a:ext uri="{FF2B5EF4-FFF2-40B4-BE49-F238E27FC236}">
                <a16:creationId xmlns:a16="http://schemas.microsoft.com/office/drawing/2014/main" id="{E35F0162-325F-55A5-D17F-372D81B814C0}"/>
              </a:ext>
            </a:extLst>
          </p:cNvPr>
          <p:cNvSpPr txBox="1">
            <a:spLocks/>
          </p:cNvSpPr>
          <p:nvPr/>
        </p:nvSpPr>
        <p:spPr>
          <a:xfrm>
            <a:off x="533400" y="838200"/>
            <a:ext cx="80772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Data Validation</a:t>
            </a:r>
          </a:p>
        </p:txBody>
      </p:sp>
      <p:sp>
        <p:nvSpPr>
          <p:cNvPr id="3" name="Rectangle 2">
            <a:extLst>
              <a:ext uri="{FF2B5EF4-FFF2-40B4-BE49-F238E27FC236}">
                <a16:creationId xmlns:a16="http://schemas.microsoft.com/office/drawing/2014/main" id="{F30AA398-8EFD-77D7-C073-B1D421821572}"/>
              </a:ext>
            </a:extLst>
          </p:cNvPr>
          <p:cNvSpPr/>
          <p:nvPr/>
        </p:nvSpPr>
        <p:spPr>
          <a:xfrm>
            <a:off x="1066800" y="2133600"/>
            <a:ext cx="7543800" cy="2702278"/>
          </a:xfrm>
          <a:prstGeom prst="rect">
            <a:avLst/>
          </a:prstGeom>
        </p:spPr>
        <p:txBody>
          <a:bodyPr wrap="square">
            <a:spAutoFit/>
          </a:bodyPr>
          <a:lstStyle/>
          <a:p>
            <a:pPr>
              <a:spcBef>
                <a:spcPct val="20000"/>
              </a:spcBef>
            </a:pPr>
            <a:r>
              <a:rPr lang="en-US" sz="1600" dirty="0">
                <a:latin typeface="+mj-lt"/>
              </a:rPr>
              <a:t>The Method Blank shall be considered to be contaminated if:</a:t>
            </a:r>
          </a:p>
          <a:p>
            <a:pPr marL="400050" indent="-400050">
              <a:spcBef>
                <a:spcPct val="20000"/>
              </a:spcBef>
              <a:buAutoNum type="romanLcParenR"/>
            </a:pPr>
            <a:r>
              <a:rPr lang="en-US" sz="1600" dirty="0">
                <a:latin typeface="+mj-lt"/>
              </a:rPr>
              <a:t>the concentration of any target analyte (chemical of concern) in the blank exceeds 1/2 the Reporting Limit or is greater than 1/10th the amount measured in any associated sample</a:t>
            </a:r>
          </a:p>
          <a:p>
            <a:pPr marL="400050" indent="-400050">
              <a:spcBef>
                <a:spcPct val="20000"/>
              </a:spcBef>
              <a:buAutoNum type="romanLcParenR"/>
            </a:pPr>
            <a:r>
              <a:rPr lang="en-US" sz="1600" dirty="0">
                <a:latin typeface="+mj-lt"/>
              </a:rPr>
              <a:t>ii) the concentration of any common laboratory contaminant in the blank exceeds the LOQ;</a:t>
            </a:r>
          </a:p>
          <a:p>
            <a:pPr>
              <a:spcBef>
                <a:spcPct val="20000"/>
              </a:spcBef>
            </a:pPr>
            <a:r>
              <a:rPr lang="en-US" sz="1600" dirty="0">
                <a:latin typeface="+mj-lt"/>
              </a:rPr>
              <a:t>b) if a Method Blank is contaminated as described above, then the laboratory shall reprocess affected samples in a subsequent preparation batch, except when sample results are below the LOD. If insufficient sample volume remains for reprocessing, the results shall be reported with appropriate data qualifiers.</a:t>
            </a:r>
          </a:p>
        </p:txBody>
      </p:sp>
    </p:spTree>
    <p:extLst>
      <p:ext uri="{BB962C8B-B14F-4D97-AF65-F5344CB8AC3E}">
        <p14:creationId xmlns:p14="http://schemas.microsoft.com/office/powerpoint/2010/main" val="3430039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010D1-3E0D-7D20-C70F-3F02FEE453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93EF44E-2F2A-C975-09A8-CACBA9F9D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56755497-46EB-15FC-0903-1CE35298D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sp>
        <p:nvSpPr>
          <p:cNvPr id="7" name="Title 1">
            <a:extLst>
              <a:ext uri="{FF2B5EF4-FFF2-40B4-BE49-F238E27FC236}">
                <a16:creationId xmlns:a16="http://schemas.microsoft.com/office/drawing/2014/main" id="{DD7D6EE5-CD4D-D49B-0F73-D65F2E7E729C}"/>
              </a:ext>
            </a:extLst>
          </p:cNvPr>
          <p:cNvSpPr txBox="1">
            <a:spLocks/>
          </p:cNvSpPr>
          <p:nvPr/>
        </p:nvSpPr>
        <p:spPr>
          <a:xfrm>
            <a:off x="533400" y="838200"/>
            <a:ext cx="80772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Data Validation</a:t>
            </a:r>
          </a:p>
        </p:txBody>
      </p:sp>
      <p:sp>
        <p:nvSpPr>
          <p:cNvPr id="5" name="Content Placeholder 2">
            <a:extLst>
              <a:ext uri="{FF2B5EF4-FFF2-40B4-BE49-F238E27FC236}">
                <a16:creationId xmlns:a16="http://schemas.microsoft.com/office/drawing/2014/main" id="{615E2C01-B623-19C0-C898-787EA9844C7E}"/>
              </a:ext>
            </a:extLst>
          </p:cNvPr>
          <p:cNvSpPr txBox="1">
            <a:spLocks/>
          </p:cNvSpPr>
          <p:nvPr/>
        </p:nvSpPr>
        <p:spPr>
          <a:xfrm>
            <a:off x="990600" y="1752600"/>
            <a:ext cx="7696200" cy="43735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a:t>MS/MSD is used to indicate the efficiency of the method in analyte recovery.</a:t>
            </a:r>
          </a:p>
          <a:p>
            <a:pPr lvl="2"/>
            <a:r>
              <a:rPr lang="en-US"/>
              <a:t>MS/MSD recoveries may not be meaningful if the sample analyte amount is large relative to the amount spiked</a:t>
            </a:r>
          </a:p>
          <a:p>
            <a:pPr lvl="2"/>
            <a:r>
              <a:rPr lang="en-US"/>
              <a:t>Information from MS/MSD is sample/matrix specific and would not be used to determine validity of entire batch.</a:t>
            </a:r>
          </a:p>
          <a:p>
            <a:pPr lvl="2"/>
            <a:r>
              <a:rPr lang="en-US"/>
              <a:t>MSD may provide a usable measure of sample homogeneity.</a:t>
            </a:r>
          </a:p>
          <a:p>
            <a:pPr lvl="2"/>
            <a:r>
              <a:rPr lang="en-US"/>
              <a:t>MS/MSD qualification on batch samples should ONLY apply if the samples are considered sufficiently similar.</a:t>
            </a:r>
          </a:p>
          <a:p>
            <a:pPr lvl="3"/>
            <a:r>
              <a:rPr lang="en-US"/>
              <a:t>Aqueous: pH, Conductivity, TSS, Chlorine, TOC, Alkalinity</a:t>
            </a:r>
          </a:p>
          <a:p>
            <a:pPr lvl="3"/>
            <a:r>
              <a:rPr lang="en-US"/>
              <a:t>Soils/sediments:  Organic Matter, Texture, Alkalinity</a:t>
            </a:r>
          </a:p>
          <a:p>
            <a:pPr lvl="3"/>
            <a:r>
              <a:rPr lang="en-US"/>
              <a:t>Fish: fillets, whole fish, liver plug.  Oily fish</a:t>
            </a:r>
          </a:p>
          <a:p>
            <a:endParaRPr lang="en-US" dirty="0"/>
          </a:p>
        </p:txBody>
      </p:sp>
    </p:spTree>
    <p:extLst>
      <p:ext uri="{BB962C8B-B14F-4D97-AF65-F5344CB8AC3E}">
        <p14:creationId xmlns:p14="http://schemas.microsoft.com/office/powerpoint/2010/main" val="1525295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4C1B-9C50-7E45-0144-C236D471861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3F669A6-0E54-984D-5545-67A934306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9DB8A1F3-FF54-83D1-0597-A40D77FA9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sp>
        <p:nvSpPr>
          <p:cNvPr id="7" name="Title 1">
            <a:extLst>
              <a:ext uri="{FF2B5EF4-FFF2-40B4-BE49-F238E27FC236}">
                <a16:creationId xmlns:a16="http://schemas.microsoft.com/office/drawing/2014/main" id="{A906B641-B527-C6D4-AB9F-1F8C070B5759}"/>
              </a:ext>
            </a:extLst>
          </p:cNvPr>
          <p:cNvSpPr txBox="1">
            <a:spLocks/>
          </p:cNvSpPr>
          <p:nvPr/>
        </p:nvSpPr>
        <p:spPr>
          <a:xfrm>
            <a:off x="533400" y="838200"/>
            <a:ext cx="80772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Data Validation</a:t>
            </a:r>
          </a:p>
        </p:txBody>
      </p:sp>
      <p:sp>
        <p:nvSpPr>
          <p:cNvPr id="3" name="Content Placeholder 2">
            <a:extLst>
              <a:ext uri="{FF2B5EF4-FFF2-40B4-BE49-F238E27FC236}">
                <a16:creationId xmlns:a16="http://schemas.microsoft.com/office/drawing/2014/main" id="{49E675EC-BF9F-BC88-757A-FFDCC2D27B0B}"/>
              </a:ext>
            </a:extLst>
          </p:cNvPr>
          <p:cNvSpPr txBox="1">
            <a:spLocks/>
          </p:cNvSpPr>
          <p:nvPr/>
        </p:nvSpPr>
        <p:spPr>
          <a:xfrm>
            <a:off x="990600" y="1752600"/>
            <a:ext cx="7696200" cy="46482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Items which would require additional follow-up:</a:t>
            </a:r>
          </a:p>
          <a:p>
            <a:pPr lvl="1"/>
            <a:r>
              <a:rPr lang="en-US"/>
              <a:t>CCV/LCS/ICV recoveries which are significantly outside of method limits (0% recoveries or &gt;200% recoveries).  </a:t>
            </a:r>
          </a:p>
          <a:p>
            <a:pPr lvl="1"/>
            <a:r>
              <a:rPr lang="en-US"/>
              <a:t>Surrogate recoveries outside acceptance limits, without appropriate qualification.</a:t>
            </a:r>
          </a:p>
          <a:p>
            <a:pPr lvl="2"/>
            <a:r>
              <a:rPr lang="en-US"/>
              <a:t>If chromatograms are included, verify on chromatogram if significant matrix interference is present</a:t>
            </a:r>
          </a:p>
          <a:p>
            <a:pPr lvl="1"/>
            <a:r>
              <a:rPr lang="en-US"/>
              <a:t>Significant outliers in field QC</a:t>
            </a:r>
          </a:p>
          <a:p>
            <a:pPr lvl="1"/>
            <a:r>
              <a:rPr lang="en-US"/>
              <a:t>Missing QC where appropriate (MBLK)</a:t>
            </a:r>
          </a:p>
          <a:p>
            <a:pPr lvl="1"/>
            <a:r>
              <a:rPr lang="en-US"/>
              <a:t>Dates/times of QC relative to sample analysis</a:t>
            </a:r>
          </a:p>
          <a:p>
            <a:pPr lvl="1"/>
            <a:r>
              <a:rPr lang="en-US"/>
              <a:t>Date/time collection &lt; Date/Time Receipt &lt; Date/Time Analysis and make sense for how samples were delivered.</a:t>
            </a:r>
          </a:p>
          <a:p>
            <a:pPr lvl="1"/>
            <a:r>
              <a:rPr lang="en-US"/>
              <a:t>Inappropriate dilutions.</a:t>
            </a:r>
          </a:p>
          <a:p>
            <a:r>
              <a:rPr lang="en-US"/>
              <a:t>Items worth noting:</a:t>
            </a:r>
          </a:p>
          <a:p>
            <a:pPr lvl="1"/>
            <a:r>
              <a:rPr lang="en-US"/>
              <a:t>Documented clean-up procedures on the sample</a:t>
            </a:r>
          </a:p>
          <a:p>
            <a:pPr lvl="1"/>
            <a:r>
              <a:rPr lang="en-US"/>
              <a:t>Method deviations</a:t>
            </a:r>
          </a:p>
          <a:p>
            <a:pPr lvl="1"/>
            <a:endParaRPr lang="en-US" dirty="0"/>
          </a:p>
        </p:txBody>
      </p:sp>
    </p:spTree>
    <p:extLst>
      <p:ext uri="{BB962C8B-B14F-4D97-AF65-F5344CB8AC3E}">
        <p14:creationId xmlns:p14="http://schemas.microsoft.com/office/powerpoint/2010/main" val="2614587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84E20-C71F-D151-52A1-C55D07460A0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EC77680-D5B2-50A8-4B1D-BA2C9FCCE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2C4BA24B-D3EB-7478-7F69-C2C9886CD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 y="-7268"/>
            <a:ext cx="9143245" cy="6857434"/>
          </a:xfrm>
          <a:prstGeom prst="rect">
            <a:avLst/>
          </a:prstGeom>
        </p:spPr>
      </p:pic>
      <p:sp>
        <p:nvSpPr>
          <p:cNvPr id="7" name="Title 1">
            <a:extLst>
              <a:ext uri="{FF2B5EF4-FFF2-40B4-BE49-F238E27FC236}">
                <a16:creationId xmlns:a16="http://schemas.microsoft.com/office/drawing/2014/main" id="{61495DF8-C4AE-AC1E-3ECE-CB6050784B9E}"/>
              </a:ext>
            </a:extLst>
          </p:cNvPr>
          <p:cNvSpPr txBox="1">
            <a:spLocks/>
          </p:cNvSpPr>
          <p:nvPr/>
        </p:nvSpPr>
        <p:spPr>
          <a:xfrm>
            <a:off x="533400" y="838200"/>
            <a:ext cx="80772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Data Validation</a:t>
            </a:r>
          </a:p>
        </p:txBody>
      </p:sp>
      <p:sp>
        <p:nvSpPr>
          <p:cNvPr id="5" name="Content Placeholder 2">
            <a:extLst>
              <a:ext uri="{FF2B5EF4-FFF2-40B4-BE49-F238E27FC236}">
                <a16:creationId xmlns:a16="http://schemas.microsoft.com/office/drawing/2014/main" id="{087CA068-D240-44FB-7807-769439E098DC}"/>
              </a:ext>
            </a:extLst>
          </p:cNvPr>
          <p:cNvSpPr txBox="1">
            <a:spLocks/>
          </p:cNvSpPr>
          <p:nvPr/>
        </p:nvSpPr>
        <p:spPr>
          <a:xfrm>
            <a:off x="990600" y="1752600"/>
            <a:ext cx="7696200" cy="4648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Check</a:t>
            </a:r>
          </a:p>
          <a:p>
            <a:pPr lvl="1"/>
            <a:r>
              <a:rPr lang="en-US" sz="2000" dirty="0"/>
              <a:t>Sample receipt documentation</a:t>
            </a:r>
          </a:p>
          <a:p>
            <a:pPr lvl="2"/>
            <a:r>
              <a:rPr lang="en-US" sz="1800" dirty="0"/>
              <a:t>Include any deviations and corrective actions taken in relation to sample receipt</a:t>
            </a:r>
          </a:p>
          <a:p>
            <a:pPr lvl="2"/>
            <a:r>
              <a:rPr lang="en-US" sz="1800" dirty="0"/>
              <a:t>For ELI this also includes “Standard Reporting Procedures” notes </a:t>
            </a:r>
          </a:p>
          <a:p>
            <a:pPr lvl="1"/>
            <a:r>
              <a:rPr lang="en-US" sz="2000" dirty="0"/>
              <a:t>Case Narrative</a:t>
            </a:r>
          </a:p>
          <a:p>
            <a:pPr lvl="2"/>
            <a:r>
              <a:rPr lang="en-US" sz="1800" dirty="0"/>
              <a:t>This can document issues with samples, QC, any additional procedures required or changes requested after sample receipt.</a:t>
            </a:r>
          </a:p>
          <a:p>
            <a:pPr lvl="2"/>
            <a:r>
              <a:rPr lang="en-US" sz="1800" dirty="0"/>
              <a:t>Revision notes may also be included here.</a:t>
            </a:r>
          </a:p>
          <a:p>
            <a:pPr lvl="1"/>
            <a:r>
              <a:rPr lang="en-US" sz="2000" dirty="0"/>
              <a:t>Footnotes on samples related to that specific analysis</a:t>
            </a:r>
          </a:p>
          <a:p>
            <a:pPr lvl="2"/>
            <a:r>
              <a:rPr lang="en-US" sz="1800" dirty="0"/>
              <a:t>Aqueous VOC pH is documented if &gt;2 as a footnote for that sample.</a:t>
            </a:r>
          </a:p>
          <a:p>
            <a:pPr lvl="2"/>
            <a:r>
              <a:rPr lang="en-US" sz="1800" dirty="0"/>
              <a:t>If appropriate, subsequent H Flag documentation is added.</a:t>
            </a:r>
            <a:endParaRPr lang="en-US" dirty="0"/>
          </a:p>
        </p:txBody>
      </p:sp>
    </p:spTree>
    <p:extLst>
      <p:ext uri="{BB962C8B-B14F-4D97-AF65-F5344CB8AC3E}">
        <p14:creationId xmlns:p14="http://schemas.microsoft.com/office/powerpoint/2010/main" val="366335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5" y="0"/>
            <a:ext cx="9143245" cy="6857434"/>
          </a:xfrm>
          <a:prstGeom prst="rect">
            <a:avLst/>
          </a:prstGeom>
        </p:spPr>
      </p:pic>
      <p:sp>
        <p:nvSpPr>
          <p:cNvPr id="3" name="TextBox 2"/>
          <p:cNvSpPr txBox="1"/>
          <p:nvPr/>
        </p:nvSpPr>
        <p:spPr>
          <a:xfrm>
            <a:off x="990600" y="1143000"/>
            <a:ext cx="7543800" cy="461665"/>
          </a:xfrm>
          <a:prstGeom prst="rect">
            <a:avLst/>
          </a:prstGeom>
          <a:noFill/>
        </p:spPr>
        <p:txBody>
          <a:bodyPr wrap="square" rtlCol="0">
            <a:spAutoFit/>
          </a:bodyPr>
          <a:lstStyle/>
          <a:p>
            <a:r>
              <a:rPr lang="en-US" sz="2400" b="1" dirty="0">
                <a:solidFill>
                  <a:srgbClr val="00B0F0"/>
                </a:solidFill>
              </a:rPr>
              <a:t>Wrap up</a:t>
            </a:r>
          </a:p>
        </p:txBody>
      </p:sp>
      <p:sp>
        <p:nvSpPr>
          <p:cNvPr id="6" name="TextBox 5"/>
          <p:cNvSpPr txBox="1"/>
          <p:nvPr/>
        </p:nvSpPr>
        <p:spPr>
          <a:xfrm>
            <a:off x="990600" y="1981200"/>
            <a:ext cx="75438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Recently completed a process map of samples traveling through the lab.  </a:t>
            </a:r>
          </a:p>
          <a:p>
            <a:pPr marL="742950" lvl="1" indent="-285750">
              <a:buFont typeface="Arial" panose="020B0604020202020204" pitchFamily="34" charset="0"/>
              <a:buChar char="•"/>
            </a:pPr>
            <a:r>
              <a:rPr lang="en-US" sz="2000" dirty="0"/>
              <a:t>There are approximately 45 touchpoints on a sample/workorder as it goes through the laboratory process.</a:t>
            </a:r>
          </a:p>
          <a:p>
            <a:pPr marL="285750" indent="-285750">
              <a:buFont typeface="Arial" panose="020B0604020202020204" pitchFamily="34" charset="0"/>
              <a:buChar char="•"/>
            </a:pPr>
            <a:r>
              <a:rPr lang="en-US" sz="2000" dirty="0"/>
              <a:t>Energy Laboratories is currently working on evaluating our strengths, weaknesses and what is important to our clients.</a:t>
            </a:r>
          </a:p>
          <a:p>
            <a:pPr marL="285750" indent="-285750">
              <a:buFont typeface="Arial" panose="020B0604020202020204" pitchFamily="34" charset="0"/>
              <a:buChar char="•"/>
            </a:pPr>
            <a:r>
              <a:rPr lang="en-US" sz="2000" dirty="0"/>
              <a:t>Data Usability starts with sampling and encompasses all touch points.</a:t>
            </a:r>
          </a:p>
          <a:p>
            <a:pPr marL="285750" indent="-285750">
              <a:buFont typeface="Arial" panose="020B0604020202020204" pitchFamily="34" charset="0"/>
              <a:buChar char="•"/>
            </a:pPr>
            <a:r>
              <a:rPr lang="en-US" sz="2000" dirty="0"/>
              <a:t>Communication and clear documentation are essential to successful sampling and analysis.</a:t>
            </a:r>
          </a:p>
          <a:p>
            <a:pPr lvl="1"/>
            <a:endParaRPr lang="en-US" sz="2000" dirty="0"/>
          </a:p>
        </p:txBody>
      </p:sp>
    </p:spTree>
    <p:extLst>
      <p:ext uri="{BB962C8B-B14F-4D97-AF65-F5344CB8AC3E}">
        <p14:creationId xmlns:p14="http://schemas.microsoft.com/office/powerpoint/2010/main" val="104741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5" name="Rectangle 4"/>
          <p:cNvSpPr/>
          <p:nvPr/>
        </p:nvSpPr>
        <p:spPr>
          <a:xfrm>
            <a:off x="1143000" y="1752600"/>
            <a:ext cx="7467600" cy="4439677"/>
          </a:xfrm>
          <a:prstGeom prst="rect">
            <a:avLst/>
          </a:prstGeom>
        </p:spPr>
        <p:txBody>
          <a:bodyPr wrap="square">
            <a:spAutoFit/>
          </a:bodyPr>
          <a:lstStyle/>
          <a:p>
            <a:pPr algn="ctr">
              <a:spcBef>
                <a:spcPts val="1200"/>
              </a:spcBef>
              <a:spcAft>
                <a:spcPts val="500"/>
              </a:spcAft>
            </a:pPr>
            <a:r>
              <a:rPr lang="en-US" altLang="en-US" sz="2400" b="1" i="1" dirty="0">
                <a:ea typeface="ＭＳ Ｐゴシック" pitchFamily="34" charset="-128"/>
              </a:rPr>
              <a:t>“The result of any test method can be no better than the sample on which it was performed.”</a:t>
            </a:r>
          </a:p>
          <a:p>
            <a:pPr marL="342900" lvl="1" indent="-342900">
              <a:spcBef>
                <a:spcPts val="1200"/>
              </a:spcBef>
              <a:spcAft>
                <a:spcPts val="500"/>
              </a:spcAft>
              <a:buFont typeface="Arial" panose="020B0604020202020204" pitchFamily="34" charset="0"/>
              <a:buChar char="•"/>
            </a:pPr>
            <a:r>
              <a:rPr lang="en-US" altLang="en-US" sz="2400" dirty="0"/>
              <a:t>Objective #1 - Collect a sample small enough in volume to be transported, and yet large enough for analytical testing while still accurately representing the original sample.</a:t>
            </a:r>
          </a:p>
          <a:p>
            <a:pPr marL="342900" lvl="1" indent="-342900">
              <a:spcBef>
                <a:spcPts val="1200"/>
              </a:spcBef>
              <a:spcAft>
                <a:spcPts val="500"/>
              </a:spcAft>
              <a:buFont typeface="Arial" panose="020B0604020202020204" pitchFamily="34" charset="0"/>
              <a:buChar char="•"/>
            </a:pPr>
            <a:r>
              <a:rPr lang="en-US" altLang="en-US" sz="2400" dirty="0"/>
              <a:t>Objective #2 - Sample integrity is maintained from point of collection to analysis – so no chemical, biological, or physical changes occur.  </a:t>
            </a:r>
          </a:p>
          <a:p>
            <a:pPr marL="342900" indent="-342900">
              <a:spcBef>
                <a:spcPts val="1200"/>
              </a:spcBef>
              <a:spcAft>
                <a:spcPts val="500"/>
              </a:spcAft>
              <a:buFont typeface="Arial" panose="020B0604020202020204" pitchFamily="34" charset="0"/>
              <a:buChar char="•"/>
            </a:pPr>
            <a:endParaRPr lang="en-US" altLang="en-US" sz="2400" dirty="0">
              <a:ea typeface="ＭＳ Ｐゴシック" pitchFamily="34" charset="-128"/>
            </a:endParaRPr>
          </a:p>
        </p:txBody>
      </p:sp>
      <p:sp>
        <p:nvSpPr>
          <p:cNvPr id="3" name="TextBox 2"/>
          <p:cNvSpPr txBox="1"/>
          <p:nvPr/>
        </p:nvSpPr>
        <p:spPr>
          <a:xfrm>
            <a:off x="990600" y="1143000"/>
            <a:ext cx="7543800" cy="461665"/>
          </a:xfrm>
          <a:prstGeom prst="rect">
            <a:avLst/>
          </a:prstGeom>
          <a:noFill/>
        </p:spPr>
        <p:txBody>
          <a:bodyPr wrap="square" rtlCol="0">
            <a:spAutoFit/>
          </a:bodyPr>
          <a:lstStyle/>
          <a:p>
            <a:r>
              <a:rPr lang="en-US" sz="2400" b="1" dirty="0">
                <a:solidFill>
                  <a:srgbClr val="00B0F0"/>
                </a:solidFill>
              </a:rPr>
              <a:t>Collection and Preservation of Samples</a:t>
            </a:r>
          </a:p>
        </p:txBody>
      </p:sp>
    </p:spTree>
    <p:extLst>
      <p:ext uri="{BB962C8B-B14F-4D97-AF65-F5344CB8AC3E}">
        <p14:creationId xmlns:p14="http://schemas.microsoft.com/office/powerpoint/2010/main" val="81867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5" name="Rectangle 4"/>
          <p:cNvSpPr/>
          <p:nvPr/>
        </p:nvSpPr>
        <p:spPr>
          <a:xfrm>
            <a:off x="990600" y="1676400"/>
            <a:ext cx="7467600" cy="5033686"/>
          </a:xfrm>
          <a:prstGeom prst="rect">
            <a:avLst/>
          </a:prstGeom>
        </p:spPr>
        <p:txBody>
          <a:bodyPr wrap="square">
            <a:spAutoFit/>
          </a:bodyPr>
          <a:lstStyle/>
          <a:p>
            <a:pPr marL="342900" lvl="1" indent="-342900">
              <a:spcBef>
                <a:spcPts val="1200"/>
              </a:spcBef>
              <a:spcAft>
                <a:spcPts val="500"/>
              </a:spcAft>
              <a:buFont typeface="Arial" panose="020B0604020202020204" pitchFamily="34" charset="0"/>
              <a:buChar char="•"/>
            </a:pPr>
            <a:r>
              <a:rPr lang="en-US" altLang="en-US" sz="2400" b="1" dirty="0"/>
              <a:t>Getting Started With The Lab</a:t>
            </a:r>
          </a:p>
          <a:p>
            <a:pPr marL="800100" lvl="2" indent="-342900">
              <a:spcBef>
                <a:spcPts val="1200"/>
              </a:spcBef>
              <a:spcAft>
                <a:spcPts val="500"/>
              </a:spcAft>
              <a:buFont typeface="Wingdings" panose="05000000000000000000" pitchFamily="2" charset="2"/>
              <a:buChar char="§"/>
            </a:pPr>
            <a:r>
              <a:rPr lang="en-US" altLang="en-US" dirty="0">
                <a:latin typeface="Arial" charset="0"/>
                <a:cs typeface="Times New Roman" charset="0"/>
              </a:rPr>
              <a:t>Know what to ask for</a:t>
            </a:r>
          </a:p>
          <a:p>
            <a:pPr marL="1092200" lvl="1" indent="-285750">
              <a:buFont typeface="Arial" panose="020B0604020202020204" pitchFamily="34" charset="0"/>
              <a:buChar char="•"/>
              <a:defRPr/>
            </a:pPr>
            <a:r>
              <a:rPr lang="en-US" altLang="en-US" dirty="0">
                <a:cs typeface="Times New Roman" charset="0"/>
              </a:rPr>
              <a:t>Be sure to know the names of the tests </a:t>
            </a:r>
            <a:endParaRPr lang="en-US" altLang="en-US" dirty="0">
              <a:latin typeface="Arial" charset="0"/>
              <a:cs typeface="Arial" charset="0"/>
            </a:endParaRPr>
          </a:p>
          <a:p>
            <a:pPr marL="1092200" lvl="1" indent="-285750">
              <a:lnSpc>
                <a:spcPct val="90000"/>
              </a:lnSpc>
              <a:buFont typeface="Arial" panose="020B0604020202020204" pitchFamily="34" charset="0"/>
              <a:buChar char="•"/>
              <a:defRPr/>
            </a:pPr>
            <a:r>
              <a:rPr lang="en-US" altLang="en-US" dirty="0">
                <a:cs typeface="Times New Roman" charset="0"/>
              </a:rPr>
              <a:t>Do not rely on your laboratory to know exactly what you need to test for every time.</a:t>
            </a:r>
          </a:p>
          <a:p>
            <a:pPr marL="1549400" lvl="2" indent="-285750">
              <a:lnSpc>
                <a:spcPct val="90000"/>
              </a:lnSpc>
              <a:buFont typeface="Arial" panose="020B0604020202020204" pitchFamily="34" charset="0"/>
              <a:buChar char="•"/>
              <a:defRPr/>
            </a:pPr>
            <a:r>
              <a:rPr lang="en-US" altLang="en-US" dirty="0">
                <a:cs typeface="Times New Roman" charset="0"/>
              </a:rPr>
              <a:t>Do not assume VOCs and or “metals” from one lab is the exact same analytes as a different lab.</a:t>
            </a:r>
          </a:p>
          <a:p>
            <a:pPr marL="1549400" lvl="2" indent="-285750">
              <a:lnSpc>
                <a:spcPct val="90000"/>
              </a:lnSpc>
              <a:buFont typeface="Arial" panose="020B0604020202020204" pitchFamily="34" charset="0"/>
              <a:buChar char="•"/>
              <a:defRPr/>
            </a:pPr>
            <a:r>
              <a:rPr lang="en-US" altLang="en-US" dirty="0">
                <a:cs typeface="Times New Roman" charset="0"/>
              </a:rPr>
              <a:t>If you select a specific subset of analytes there is a risk the full list may not be reportable at a later date.</a:t>
            </a:r>
          </a:p>
          <a:p>
            <a:pPr marL="2006600" lvl="3" indent="-285750">
              <a:lnSpc>
                <a:spcPct val="90000"/>
              </a:lnSpc>
              <a:buFont typeface="Arial" panose="020B0604020202020204" pitchFamily="34" charset="0"/>
              <a:buChar char="•"/>
              <a:defRPr/>
            </a:pPr>
            <a:r>
              <a:rPr lang="en-US" altLang="en-US" dirty="0">
                <a:cs typeface="Times New Roman" charset="0"/>
              </a:rPr>
              <a:t>For example, if requesting 1,2-DCA from 8260, but you need the full list, the lab may only evaluate QC for analytes requested.</a:t>
            </a:r>
          </a:p>
          <a:p>
            <a:pPr marL="1092200" lvl="1" indent="-285750">
              <a:lnSpc>
                <a:spcPct val="90000"/>
              </a:lnSpc>
              <a:buFont typeface="Arial" panose="020B0604020202020204" pitchFamily="34" charset="0"/>
              <a:buChar char="•"/>
              <a:defRPr/>
            </a:pPr>
            <a:r>
              <a:rPr lang="en-US" altLang="en-US" dirty="0">
                <a:cs typeface="Times New Roman" charset="0"/>
              </a:rPr>
              <a:t>Mercury can be analyzed by multiple methods (7470/245.1/245.7/1613/7473).  If method or reporting limit is important, specificity helps.</a:t>
            </a:r>
          </a:p>
          <a:p>
            <a:pPr marL="457200" lvl="2">
              <a:spcBef>
                <a:spcPts val="1200"/>
              </a:spcBef>
              <a:spcAft>
                <a:spcPts val="500"/>
              </a:spcAft>
            </a:pPr>
            <a:endParaRPr lang="en-US" altLang="en-US" dirty="0">
              <a:latin typeface="Arial" charset="0"/>
              <a:cs typeface="Arial" charset="0"/>
            </a:endParaRPr>
          </a:p>
          <a:p>
            <a:pPr marL="1092200" lvl="1" indent="-285750">
              <a:lnSpc>
                <a:spcPct val="90000"/>
              </a:lnSpc>
              <a:buFont typeface="Arial" panose="020B0604020202020204" pitchFamily="34" charset="0"/>
              <a:buChar char="•"/>
              <a:defRPr/>
            </a:pPr>
            <a:endParaRPr lang="en-US" altLang="en-US" dirty="0">
              <a:latin typeface="Arial" charset="0"/>
              <a:cs typeface="Arial" charset="0"/>
            </a:endParaRPr>
          </a:p>
        </p:txBody>
      </p:sp>
      <p:sp>
        <p:nvSpPr>
          <p:cNvPr id="3" name="TextBox 2"/>
          <p:cNvSpPr txBox="1"/>
          <p:nvPr/>
        </p:nvSpPr>
        <p:spPr>
          <a:xfrm>
            <a:off x="914400" y="912167"/>
            <a:ext cx="7543800" cy="461665"/>
          </a:xfrm>
          <a:prstGeom prst="rect">
            <a:avLst/>
          </a:prstGeom>
          <a:noFill/>
        </p:spPr>
        <p:txBody>
          <a:bodyPr wrap="square" rtlCol="0">
            <a:spAutoFit/>
          </a:bodyPr>
          <a:lstStyle/>
          <a:p>
            <a:r>
              <a:rPr lang="en-US" sz="2400" b="1" dirty="0">
                <a:solidFill>
                  <a:srgbClr val="00B0F0"/>
                </a:solidFill>
              </a:rPr>
              <a:t>Sample Collection Considerations</a:t>
            </a:r>
          </a:p>
        </p:txBody>
      </p:sp>
    </p:spTree>
    <p:extLst>
      <p:ext uri="{BB962C8B-B14F-4D97-AF65-F5344CB8AC3E}">
        <p14:creationId xmlns:p14="http://schemas.microsoft.com/office/powerpoint/2010/main" val="218156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3" name="TextBox 2"/>
          <p:cNvSpPr txBox="1"/>
          <p:nvPr/>
        </p:nvSpPr>
        <p:spPr>
          <a:xfrm>
            <a:off x="914400" y="1055869"/>
            <a:ext cx="7543800" cy="461665"/>
          </a:xfrm>
          <a:prstGeom prst="rect">
            <a:avLst/>
          </a:prstGeom>
          <a:noFill/>
        </p:spPr>
        <p:txBody>
          <a:bodyPr wrap="square" rtlCol="0">
            <a:spAutoFit/>
          </a:bodyPr>
          <a:lstStyle/>
          <a:p>
            <a:r>
              <a:rPr lang="en-US" sz="2400" b="1" dirty="0">
                <a:solidFill>
                  <a:srgbClr val="00B0F0"/>
                </a:solidFill>
              </a:rPr>
              <a:t>Sampling Containers/Preservations</a:t>
            </a:r>
          </a:p>
        </p:txBody>
      </p:sp>
      <p:sp>
        <p:nvSpPr>
          <p:cNvPr id="6" name="TextBox 5">
            <a:extLst>
              <a:ext uri="{FF2B5EF4-FFF2-40B4-BE49-F238E27FC236}">
                <a16:creationId xmlns:a16="http://schemas.microsoft.com/office/drawing/2014/main" id="{2CD11ACF-7070-A663-1096-103A87CC5359}"/>
              </a:ext>
            </a:extLst>
          </p:cNvPr>
          <p:cNvSpPr txBox="1"/>
          <p:nvPr/>
        </p:nvSpPr>
        <p:spPr>
          <a:xfrm>
            <a:off x="1066422" y="1905000"/>
            <a:ext cx="7543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40 CFR 403: </a:t>
            </a:r>
            <a:r>
              <a:rPr lang="en-US" dirty="0">
                <a:hlinkClick r:id="rId4"/>
              </a:rPr>
              <a:t>https://www.ecfr.gov/current/title-40/chapter-I/subchapter-N/part-403</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6ABB767B-7213-6DD7-B2AA-62EEF35B33AE}"/>
              </a:ext>
            </a:extLst>
          </p:cNvPr>
          <p:cNvPicPr>
            <a:picLocks noChangeAspect="1"/>
          </p:cNvPicPr>
          <p:nvPr/>
        </p:nvPicPr>
        <p:blipFill>
          <a:blip r:embed="rId5"/>
          <a:stretch>
            <a:fillRect/>
          </a:stretch>
        </p:blipFill>
        <p:spPr>
          <a:xfrm>
            <a:off x="1807604" y="2536944"/>
            <a:ext cx="6256119" cy="3133636"/>
          </a:xfrm>
          <a:prstGeom prst="rect">
            <a:avLst/>
          </a:prstGeom>
        </p:spPr>
      </p:pic>
    </p:spTree>
    <p:extLst>
      <p:ext uri="{BB962C8B-B14F-4D97-AF65-F5344CB8AC3E}">
        <p14:creationId xmlns:p14="http://schemas.microsoft.com/office/powerpoint/2010/main" val="90146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9903-7A29-8A3E-F807-C82ED3F9C3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F387020-6E41-8D6D-CE84-D0A2D380F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C4F153F1-1492-20BA-EDB5-5C2F89DCB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8750"/>
            <a:ext cx="9143245" cy="6857434"/>
          </a:xfrm>
          <a:prstGeom prst="rect">
            <a:avLst/>
          </a:prstGeom>
        </p:spPr>
      </p:pic>
      <p:sp>
        <p:nvSpPr>
          <p:cNvPr id="3" name="TextBox 2">
            <a:extLst>
              <a:ext uri="{FF2B5EF4-FFF2-40B4-BE49-F238E27FC236}">
                <a16:creationId xmlns:a16="http://schemas.microsoft.com/office/drawing/2014/main" id="{35418BA0-EA00-B94C-8AF3-F87EF73FAEB6}"/>
              </a:ext>
            </a:extLst>
          </p:cNvPr>
          <p:cNvSpPr txBox="1"/>
          <p:nvPr/>
        </p:nvSpPr>
        <p:spPr>
          <a:xfrm>
            <a:off x="914400" y="1055869"/>
            <a:ext cx="7543800" cy="461665"/>
          </a:xfrm>
          <a:prstGeom prst="rect">
            <a:avLst/>
          </a:prstGeom>
          <a:noFill/>
        </p:spPr>
        <p:txBody>
          <a:bodyPr wrap="square" rtlCol="0">
            <a:spAutoFit/>
          </a:bodyPr>
          <a:lstStyle/>
          <a:p>
            <a:r>
              <a:rPr lang="en-US" sz="2400" b="1" dirty="0">
                <a:solidFill>
                  <a:srgbClr val="00B0F0"/>
                </a:solidFill>
              </a:rPr>
              <a:t>Sampling Containers/Preservations</a:t>
            </a:r>
          </a:p>
        </p:txBody>
      </p:sp>
      <p:sp>
        <p:nvSpPr>
          <p:cNvPr id="6" name="TextBox 5">
            <a:extLst>
              <a:ext uri="{FF2B5EF4-FFF2-40B4-BE49-F238E27FC236}">
                <a16:creationId xmlns:a16="http://schemas.microsoft.com/office/drawing/2014/main" id="{44A2E07F-6E31-E358-7354-98DA4371A260}"/>
              </a:ext>
            </a:extLst>
          </p:cNvPr>
          <p:cNvSpPr txBox="1"/>
          <p:nvPr/>
        </p:nvSpPr>
        <p:spPr>
          <a:xfrm>
            <a:off x="1066422" y="1905000"/>
            <a:ext cx="7543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40 CFR 136.3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780FB007-5C34-68E0-CCD7-036E15C2A76E}"/>
              </a:ext>
            </a:extLst>
          </p:cNvPr>
          <p:cNvPicPr>
            <a:picLocks noChangeAspect="1"/>
          </p:cNvPicPr>
          <p:nvPr/>
        </p:nvPicPr>
        <p:blipFill>
          <a:blip r:embed="rId4"/>
          <a:stretch>
            <a:fillRect/>
          </a:stretch>
        </p:blipFill>
        <p:spPr>
          <a:xfrm>
            <a:off x="2362200" y="2337629"/>
            <a:ext cx="3848100" cy="3457575"/>
          </a:xfrm>
          <a:prstGeom prst="rect">
            <a:avLst/>
          </a:prstGeom>
        </p:spPr>
      </p:pic>
    </p:spTree>
    <p:extLst>
      <p:ext uri="{BB962C8B-B14F-4D97-AF65-F5344CB8AC3E}">
        <p14:creationId xmlns:p14="http://schemas.microsoft.com/office/powerpoint/2010/main" val="126231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0C823-C82C-1A32-FB4D-922326F7EB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98601D-E1F5-5D57-0089-C344DC654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pic>
        <p:nvPicPr>
          <p:cNvPr id="4" name="Picture 3">
            <a:extLst>
              <a:ext uri="{FF2B5EF4-FFF2-40B4-BE49-F238E27FC236}">
                <a16:creationId xmlns:a16="http://schemas.microsoft.com/office/drawing/2014/main" id="{D7FE8891-B5BA-0745-7593-19851C2E6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3" y="8750"/>
            <a:ext cx="9143245" cy="6857434"/>
          </a:xfrm>
          <a:prstGeom prst="rect">
            <a:avLst/>
          </a:prstGeom>
        </p:spPr>
      </p:pic>
      <p:sp>
        <p:nvSpPr>
          <p:cNvPr id="3" name="TextBox 2">
            <a:extLst>
              <a:ext uri="{FF2B5EF4-FFF2-40B4-BE49-F238E27FC236}">
                <a16:creationId xmlns:a16="http://schemas.microsoft.com/office/drawing/2014/main" id="{3C657583-1571-2587-DA35-A5E520247201}"/>
              </a:ext>
            </a:extLst>
          </p:cNvPr>
          <p:cNvSpPr txBox="1"/>
          <p:nvPr/>
        </p:nvSpPr>
        <p:spPr>
          <a:xfrm>
            <a:off x="914400" y="1055869"/>
            <a:ext cx="7543800" cy="461665"/>
          </a:xfrm>
          <a:prstGeom prst="rect">
            <a:avLst/>
          </a:prstGeom>
          <a:noFill/>
        </p:spPr>
        <p:txBody>
          <a:bodyPr wrap="square" rtlCol="0">
            <a:spAutoFit/>
          </a:bodyPr>
          <a:lstStyle/>
          <a:p>
            <a:r>
              <a:rPr lang="en-US" sz="2400" b="1" dirty="0">
                <a:solidFill>
                  <a:srgbClr val="00B0F0"/>
                </a:solidFill>
              </a:rPr>
              <a:t>Sampling Containers/Preservations</a:t>
            </a:r>
          </a:p>
        </p:txBody>
      </p:sp>
      <p:sp>
        <p:nvSpPr>
          <p:cNvPr id="6" name="TextBox 5">
            <a:extLst>
              <a:ext uri="{FF2B5EF4-FFF2-40B4-BE49-F238E27FC236}">
                <a16:creationId xmlns:a16="http://schemas.microsoft.com/office/drawing/2014/main" id="{A8C4D930-9358-9A18-F443-E4CB28DDA6C0}"/>
              </a:ext>
            </a:extLst>
          </p:cNvPr>
          <p:cNvSpPr txBox="1"/>
          <p:nvPr/>
        </p:nvSpPr>
        <p:spPr>
          <a:xfrm>
            <a:off x="957974" y="1828800"/>
            <a:ext cx="75438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40 CFR 136.1 Rev. 7/1/24, </a:t>
            </a:r>
          </a:p>
          <a:p>
            <a:pPr marL="742950" lvl="1" indent="-285750">
              <a:buFont typeface="Arial" panose="020B0604020202020204" pitchFamily="34" charset="0"/>
              <a:buChar char="•"/>
            </a:pPr>
            <a:r>
              <a:rPr lang="en-US" dirty="0"/>
              <a:t>Approved Methods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Collection Protocol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E476FB83-4944-2524-1410-E299509A2448}"/>
              </a:ext>
            </a:extLst>
          </p:cNvPr>
          <p:cNvPicPr>
            <a:picLocks noChangeAspect="1"/>
          </p:cNvPicPr>
          <p:nvPr/>
        </p:nvPicPr>
        <p:blipFill>
          <a:blip r:embed="rId4"/>
          <a:srcRect b="22261"/>
          <a:stretch/>
        </p:blipFill>
        <p:spPr>
          <a:xfrm>
            <a:off x="1460437" y="2394543"/>
            <a:ext cx="6725589" cy="1644058"/>
          </a:xfrm>
          <a:prstGeom prst="rect">
            <a:avLst/>
          </a:prstGeom>
        </p:spPr>
      </p:pic>
      <p:pic>
        <p:nvPicPr>
          <p:cNvPr id="10" name="Picture 9">
            <a:extLst>
              <a:ext uri="{FF2B5EF4-FFF2-40B4-BE49-F238E27FC236}">
                <a16:creationId xmlns:a16="http://schemas.microsoft.com/office/drawing/2014/main" id="{30983779-B662-B344-27B6-CC326D3A5374}"/>
              </a:ext>
            </a:extLst>
          </p:cNvPr>
          <p:cNvPicPr>
            <a:picLocks noChangeAspect="1"/>
          </p:cNvPicPr>
          <p:nvPr/>
        </p:nvPicPr>
        <p:blipFill>
          <a:blip r:embed="rId5"/>
          <a:stretch>
            <a:fillRect/>
          </a:stretch>
        </p:blipFill>
        <p:spPr>
          <a:xfrm>
            <a:off x="1460436" y="4108636"/>
            <a:ext cx="6725589" cy="444143"/>
          </a:xfrm>
          <a:prstGeom prst="rect">
            <a:avLst/>
          </a:prstGeom>
        </p:spPr>
      </p:pic>
      <p:pic>
        <p:nvPicPr>
          <p:cNvPr id="12" name="Picture 11">
            <a:extLst>
              <a:ext uri="{FF2B5EF4-FFF2-40B4-BE49-F238E27FC236}">
                <a16:creationId xmlns:a16="http://schemas.microsoft.com/office/drawing/2014/main" id="{AD5C14FD-1159-2266-066A-35CA0643231A}"/>
              </a:ext>
            </a:extLst>
          </p:cNvPr>
          <p:cNvPicPr>
            <a:picLocks noChangeAspect="1"/>
          </p:cNvPicPr>
          <p:nvPr/>
        </p:nvPicPr>
        <p:blipFill>
          <a:blip r:embed="rId6"/>
          <a:srcRect t="28231"/>
          <a:stretch/>
        </p:blipFill>
        <p:spPr>
          <a:xfrm>
            <a:off x="1460435" y="4876877"/>
            <a:ext cx="6725589" cy="541899"/>
          </a:xfrm>
          <a:prstGeom prst="rect">
            <a:avLst/>
          </a:prstGeom>
        </p:spPr>
      </p:pic>
      <p:pic>
        <p:nvPicPr>
          <p:cNvPr id="14" name="Picture 13">
            <a:extLst>
              <a:ext uri="{FF2B5EF4-FFF2-40B4-BE49-F238E27FC236}">
                <a16:creationId xmlns:a16="http://schemas.microsoft.com/office/drawing/2014/main" id="{A47C9AC3-846F-57F9-6DC8-24BE1E1ABF9A}"/>
              </a:ext>
            </a:extLst>
          </p:cNvPr>
          <p:cNvPicPr>
            <a:picLocks noChangeAspect="1"/>
          </p:cNvPicPr>
          <p:nvPr/>
        </p:nvPicPr>
        <p:blipFill>
          <a:blip r:embed="rId7"/>
          <a:stretch>
            <a:fillRect/>
          </a:stretch>
        </p:blipFill>
        <p:spPr>
          <a:xfrm>
            <a:off x="1460436" y="5476978"/>
            <a:ext cx="6725589" cy="378611"/>
          </a:xfrm>
          <a:prstGeom prst="rect">
            <a:avLst/>
          </a:prstGeom>
        </p:spPr>
      </p:pic>
    </p:spTree>
    <p:extLst>
      <p:ext uri="{BB962C8B-B14F-4D97-AF65-F5344CB8AC3E}">
        <p14:creationId xmlns:p14="http://schemas.microsoft.com/office/powerpoint/2010/main" val="2160546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6796</TotalTime>
  <Words>2799</Words>
  <Application>Microsoft Office PowerPoint</Application>
  <PresentationFormat>On-screen Show (4:3)</PresentationFormat>
  <Paragraphs>392</Paragraphs>
  <Slides>46</Slides>
  <Notes>43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ＭＳ Ｐゴシック</vt:lpstr>
      <vt:lpstr>Arial</vt:lpstr>
      <vt:lpstr>Calibri</vt:lpstr>
      <vt:lpstr>Courier New</vt:lpstr>
      <vt:lpstr>Helvetica</vt:lpstr>
      <vt:lpstr>MS Sans Serif</vt:lpstr>
      <vt:lpstr>robotoregular</vt:lpstr>
      <vt:lpstr>Times New Roman</vt:lpstr>
      <vt:lpstr>Wingdings</vt:lpstr>
      <vt:lpstr>Office Theme</vt:lpstr>
      <vt:lpstr>Best Practices-Sampling and Impact on Laboratory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Sampling Best Practices</dc:title>
  <dc:creator>Ron S. Smith</dc:creator>
  <cp:lastModifiedBy>Amanda B. Carlson</cp:lastModifiedBy>
  <cp:revision>158</cp:revision>
  <cp:lastPrinted>2018-01-22T22:11:23Z</cp:lastPrinted>
  <dcterms:created xsi:type="dcterms:W3CDTF">2018-01-03T19:56:51Z</dcterms:created>
  <dcterms:modified xsi:type="dcterms:W3CDTF">2025-04-30T18:37:03Z</dcterms:modified>
</cp:coreProperties>
</file>